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69" r:id="rId2"/>
    <p:sldId id="313" r:id="rId3"/>
    <p:sldId id="322" r:id="rId4"/>
    <p:sldId id="303" r:id="rId5"/>
    <p:sldId id="323" r:id="rId6"/>
    <p:sldId id="314" r:id="rId7"/>
    <p:sldId id="302" r:id="rId8"/>
    <p:sldId id="324" r:id="rId9"/>
    <p:sldId id="319" r:id="rId10"/>
    <p:sldId id="321" r:id="rId11"/>
    <p:sldId id="325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7A1B1C-FB33-41AA-A052-39DCCBD72662}" type="datetimeFigureOut">
              <a:rPr lang="en-US" smtClean="0"/>
              <a:t>6/10/2019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838B7E-D866-44F5-8747-6E6D56E678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73952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fld id="{B6DBE56F-A02D-4CE9-B689-9BF4A4EEF218}" type="slidenum">
              <a:rPr lang="en-ZA" sz="1200" smtClean="0">
                <a:solidFill>
                  <a:srgbClr val="000000"/>
                </a:solidFill>
              </a:rPr>
              <a:pPr/>
              <a:t>1</a:t>
            </a:fld>
            <a:endParaRPr lang="en-ZA" sz="1200">
              <a:solidFill>
                <a:srgbClr val="000000"/>
              </a:solidFill>
            </a:endParaRPr>
          </a:p>
        </p:txBody>
      </p:sp>
      <p:sp>
        <p:nvSpPr>
          <p:cNvPr id="145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5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697745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ZA" dirty="0"/>
              <a:t>In</a:t>
            </a:r>
            <a:r>
              <a:rPr lang="en-ZA" baseline="0" dirty="0"/>
              <a:t> setting the scene the facilitator should </a:t>
            </a:r>
            <a:r>
              <a:rPr lang="en-ZA" dirty="0"/>
              <a:t>cover: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ZA" dirty="0"/>
              <a:t>Current</a:t>
            </a:r>
            <a:r>
              <a:rPr lang="en-ZA" baseline="0" dirty="0"/>
              <a:t> institutional arrangement in EPWP,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ZA" baseline="0" dirty="0"/>
              <a:t>SWOT analysis of the existing institutional arrangement,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838B7E-D866-44F5-8747-6E6D56E678CD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7036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ZA" dirty="0"/>
              <a:t>In</a:t>
            </a:r>
            <a:r>
              <a:rPr lang="en-ZA" baseline="0" dirty="0"/>
              <a:t> setting the scene the facilitator should </a:t>
            </a:r>
            <a:r>
              <a:rPr lang="en-ZA" dirty="0"/>
              <a:t>cover: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ZA" dirty="0"/>
              <a:t>Current</a:t>
            </a:r>
            <a:r>
              <a:rPr lang="en-ZA" baseline="0" dirty="0"/>
              <a:t> institutional arrangement in EPWP,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ZA" baseline="0" dirty="0"/>
              <a:t>SWOT analysis of the existing institutional arrangement,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838B7E-D866-44F5-8747-6E6D56E678C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62267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ZA" dirty="0"/>
              <a:t>In</a:t>
            </a:r>
            <a:r>
              <a:rPr lang="en-ZA" baseline="0" dirty="0"/>
              <a:t> setting the scene the facilitator should </a:t>
            </a:r>
            <a:r>
              <a:rPr lang="en-ZA" dirty="0"/>
              <a:t>cover: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ZA" dirty="0"/>
              <a:t>Current</a:t>
            </a:r>
            <a:r>
              <a:rPr lang="en-ZA" baseline="0" dirty="0"/>
              <a:t> institutional arrangement in EPWP,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ZA" baseline="0" dirty="0"/>
              <a:t>SWOT analysis of the existing institutional arrangement,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838B7E-D866-44F5-8747-6E6D56E678C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711408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ZA" dirty="0"/>
              <a:t>In</a:t>
            </a:r>
            <a:r>
              <a:rPr lang="en-ZA" baseline="0" dirty="0"/>
              <a:t> setting the scene the facilitator should </a:t>
            </a:r>
            <a:r>
              <a:rPr lang="en-ZA" dirty="0"/>
              <a:t>cover: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ZA" dirty="0"/>
              <a:t>Current</a:t>
            </a:r>
            <a:r>
              <a:rPr lang="en-ZA" baseline="0" dirty="0"/>
              <a:t> institutional arrangement in EPWP,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ZA" baseline="0" dirty="0"/>
              <a:t>SWOT analysis of the existing institutional arrangement,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838B7E-D866-44F5-8747-6E6D56E678CD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583899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ZA" dirty="0"/>
              <a:t>In</a:t>
            </a:r>
            <a:r>
              <a:rPr lang="en-ZA" baseline="0" dirty="0"/>
              <a:t> setting the scene the facilitator should </a:t>
            </a:r>
            <a:r>
              <a:rPr lang="en-ZA" dirty="0"/>
              <a:t>cover: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ZA" dirty="0"/>
              <a:t>Current</a:t>
            </a:r>
            <a:r>
              <a:rPr lang="en-ZA" baseline="0" dirty="0"/>
              <a:t> institutional arrangement in EPWP,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ZA" baseline="0" dirty="0"/>
              <a:t>SWOT analysis of the existing institutional arrangement,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838B7E-D866-44F5-8747-6E6D56E678CD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87875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ZA" dirty="0"/>
              <a:t>In</a:t>
            </a:r>
            <a:r>
              <a:rPr lang="en-ZA" baseline="0" dirty="0"/>
              <a:t> setting the scene the facilitator should </a:t>
            </a:r>
            <a:r>
              <a:rPr lang="en-ZA" dirty="0"/>
              <a:t>cover: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ZA" dirty="0"/>
              <a:t>Current</a:t>
            </a:r>
            <a:r>
              <a:rPr lang="en-ZA" baseline="0" dirty="0"/>
              <a:t> institutional arrangement in EPWP,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ZA" baseline="0" dirty="0"/>
              <a:t>SWOT analysis of the existing institutional arrangement,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838B7E-D866-44F5-8747-6E6D56E678CD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591606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ZA" dirty="0"/>
              <a:t>In</a:t>
            </a:r>
            <a:r>
              <a:rPr lang="en-ZA" baseline="0" dirty="0"/>
              <a:t> setting the scene the facilitator should </a:t>
            </a:r>
            <a:r>
              <a:rPr lang="en-ZA" dirty="0"/>
              <a:t>cover: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ZA" dirty="0"/>
              <a:t>Current</a:t>
            </a:r>
            <a:r>
              <a:rPr lang="en-ZA" baseline="0" dirty="0"/>
              <a:t> institutional arrangement in EPWP,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ZA" baseline="0" dirty="0"/>
              <a:t>SWOT analysis of the existing institutional arrangement,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838B7E-D866-44F5-8747-6E6D56E678CD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683095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ZA" dirty="0"/>
              <a:t>In</a:t>
            </a:r>
            <a:r>
              <a:rPr lang="en-ZA" baseline="0" dirty="0"/>
              <a:t> setting the scene the facilitator should </a:t>
            </a:r>
            <a:r>
              <a:rPr lang="en-ZA" dirty="0"/>
              <a:t>cover: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ZA" dirty="0"/>
              <a:t>Current</a:t>
            </a:r>
            <a:r>
              <a:rPr lang="en-ZA" baseline="0" dirty="0"/>
              <a:t> institutional arrangement in EPWP,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ZA" baseline="0" dirty="0"/>
              <a:t>SWOT analysis of the existing institutional arrangement,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838B7E-D866-44F5-8747-6E6D56E678CD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851245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ZA" dirty="0"/>
              <a:t>In</a:t>
            </a:r>
            <a:r>
              <a:rPr lang="en-ZA" baseline="0" dirty="0"/>
              <a:t> setting the scene the facilitator should </a:t>
            </a:r>
            <a:r>
              <a:rPr lang="en-ZA" dirty="0"/>
              <a:t>cover: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ZA" dirty="0"/>
              <a:t>Current</a:t>
            </a:r>
            <a:r>
              <a:rPr lang="en-ZA" baseline="0" dirty="0"/>
              <a:t> institutional arrangement in EPWP,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ZA" baseline="0" dirty="0"/>
              <a:t>SWOT analysis of the existing institutional arrangement,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838B7E-D866-44F5-8747-6E6D56E678CD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56736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6A6F55-39C5-4F06-AF4F-C6382F95AE11}" type="datetime1">
              <a:rPr lang="en-US">
                <a:solidFill>
                  <a:srgbClr val="000000"/>
                </a:solidFill>
              </a:rPr>
              <a:pPr>
                <a:defRPr/>
              </a:pPr>
              <a:t>6/10/2019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B7DD37-D143-4A26-B664-587C2E7C059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42761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C8B756-2806-4E4E-9793-7A66FCA13A29}" type="datetime1">
              <a:rPr lang="en-US">
                <a:solidFill>
                  <a:srgbClr val="000000"/>
                </a:solidFill>
              </a:rPr>
              <a:pPr>
                <a:defRPr/>
              </a:pPr>
              <a:t>6/10/2019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F224B1-A6FE-43DC-8AE9-B455971C671C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06305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7E2293-6E34-4E15-BE1B-19CDC9C98BB6}" type="datetime1">
              <a:rPr lang="en-US">
                <a:solidFill>
                  <a:srgbClr val="000000"/>
                </a:solidFill>
              </a:rPr>
              <a:pPr>
                <a:defRPr/>
              </a:pPr>
              <a:t>6/10/2019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302F9B-D318-4C2E-A633-B36A1FC1ECC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617898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85800" y="609600"/>
            <a:ext cx="7772400" cy="5486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B8AB1B-B8B5-4C2D-937B-E61021A9EAE2}" type="datetime1">
              <a:rPr lang="en-US">
                <a:solidFill>
                  <a:srgbClr val="000000"/>
                </a:solidFill>
              </a:rPr>
              <a:pPr>
                <a:defRPr/>
              </a:pPr>
              <a:t>6/10/2019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B45439-8E24-447A-9919-F5E152761DF0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171389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C14C0D-17CB-4AD4-BE0E-EBF7DDE03589}" type="datetime1">
              <a:rPr lang="en-US">
                <a:solidFill>
                  <a:srgbClr val="000000"/>
                </a:solidFill>
              </a:rPr>
              <a:pPr>
                <a:defRPr/>
              </a:pPr>
              <a:t>6/10/2019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F2755D-AFB1-46E4-BFED-5DD1DE4BDCA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363368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33AF05-2469-4438-948F-30B35332BE62}" type="datetime1">
              <a:rPr lang="en-US">
                <a:solidFill>
                  <a:srgbClr val="000000"/>
                </a:solidFill>
              </a:rPr>
              <a:pPr>
                <a:defRPr/>
              </a:pPr>
              <a:t>6/10/2019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2A21B0-CC5F-4CF1-81F1-2A4E578DA6C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29948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58A4C3-859F-4133-B107-D898D95A8261}" type="datetime1">
              <a:rPr lang="en-US">
                <a:solidFill>
                  <a:srgbClr val="000000"/>
                </a:solidFill>
              </a:rPr>
              <a:pPr>
                <a:defRPr/>
              </a:pPr>
              <a:t>6/10/2019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88DA9D-EB2C-41C5-BD1D-F199249995F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65115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F83886-B5CA-4BE1-B44A-1E7369794406}" type="datetime1">
              <a:rPr lang="en-US">
                <a:solidFill>
                  <a:srgbClr val="000000"/>
                </a:solidFill>
              </a:rPr>
              <a:pPr>
                <a:defRPr/>
              </a:pPr>
              <a:t>6/10/2019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9A3150-06E0-4960-A8D3-E3810B8C6DE3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87057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55A336-B56C-49E2-BFF1-59B3257EE0EA}" type="datetime1">
              <a:rPr lang="en-US">
                <a:solidFill>
                  <a:srgbClr val="000000"/>
                </a:solidFill>
              </a:rPr>
              <a:pPr>
                <a:defRPr/>
              </a:pPr>
              <a:t>6/10/2019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5633A3-8B7A-4351-BFEE-A99ECD4E168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56193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A9C380-E5FF-44E6-803C-2872A28403BD}" type="datetime1">
              <a:rPr lang="en-US">
                <a:solidFill>
                  <a:srgbClr val="000000"/>
                </a:solidFill>
              </a:rPr>
              <a:pPr>
                <a:defRPr/>
              </a:pPr>
              <a:t>6/10/2019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17D8B8-7330-440F-BA21-216C0F3C7AC4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85279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3A2214-8BE1-43B9-B348-D362C436FFF9}" type="datetime1">
              <a:rPr lang="en-US">
                <a:solidFill>
                  <a:srgbClr val="000000"/>
                </a:solidFill>
              </a:rPr>
              <a:pPr>
                <a:defRPr/>
              </a:pPr>
              <a:t>6/10/2019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14BA49-37F5-4B88-977E-540760EE376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79857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B164EA-7183-4A96-97D6-B7281E88E058}" type="datetime1">
              <a:rPr lang="en-US">
                <a:solidFill>
                  <a:srgbClr val="000000"/>
                </a:solidFill>
              </a:rPr>
              <a:pPr>
                <a:defRPr/>
              </a:pPr>
              <a:t>6/10/2019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4D384B-B512-4F7E-B374-9909BAA3DD8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03114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D07273-8383-48B2-A7E3-E0B041FE975A}" type="datetime1">
              <a:rPr lang="en-US">
                <a:solidFill>
                  <a:srgbClr val="000000"/>
                </a:solidFill>
              </a:rPr>
              <a:pPr>
                <a:defRPr/>
              </a:pPr>
              <a:t>6/10/2019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2B82AE-0B2E-4F40-8347-6135EF14652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30333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AB929B-2033-4E9C-A80F-A120A942FBBE}" type="datetime1">
              <a:rPr lang="en-US">
                <a:solidFill>
                  <a:srgbClr val="000000"/>
                </a:solidFill>
              </a:rPr>
              <a:pPr>
                <a:defRPr/>
              </a:pPr>
              <a:t>6/10/2019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C98A5C-DF17-4DB4-808E-7876190989B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20572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480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414D977A-102E-4CA6-BF5F-775AF58C3F5A}" type="datetime1">
              <a:rPr lang="en-US">
                <a:solidFill>
                  <a:srgbClr val="000000"/>
                </a:solidFill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6/10/2019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20480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20480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52718A46-5651-4695-8472-3EF2433C0C2E}" type="slidenum">
              <a:rPr lang="en-US">
                <a:solidFill>
                  <a:srgbClr val="000000"/>
                </a:solidFill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989638"/>
            <a:ext cx="9158288" cy="868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54996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280988" y="549275"/>
            <a:ext cx="8858250" cy="2693988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br>
              <a:rPr lang="en-US" sz="36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</a:br>
            <a:r>
              <a:rPr lang="en-US" sz="31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/>
            </a:r>
            <a:br>
              <a:rPr lang="en-US" sz="31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</a:br>
            <a:r>
              <a:rPr lang="en-US" sz="3100" b="1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Expanded Public Works Programme</a:t>
            </a:r>
            <a:br>
              <a:rPr lang="en-US" sz="3100" b="1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</a:br>
            <a:r>
              <a:rPr lang="en-US" sz="3100" b="1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2018 Summit</a:t>
            </a:r>
            <a:br>
              <a:rPr lang="en-US" sz="3100" b="1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</a:br>
            <a:r>
              <a:rPr lang="en-US" sz="3100" b="1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/>
            </a:r>
            <a:br>
              <a:rPr lang="en-US" sz="3100" b="1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</a:br>
            <a:r>
              <a:rPr lang="en-US" sz="3100" b="1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Commission 1: Governance and Coordination Mechanisms feedback </a:t>
            </a:r>
            <a:r>
              <a:rPr lang="en-US" sz="3100" b="1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/>
            </a:r>
            <a:br>
              <a:rPr lang="en-US" sz="3100" b="1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</a:br>
            <a:r>
              <a:rPr lang="en-US" sz="2400" b="1" dirty="0">
                <a:solidFill>
                  <a:schemeClr val="tx1"/>
                </a:solidFill>
              </a:rPr>
              <a:t/>
            </a:r>
            <a:br>
              <a:rPr lang="en-US" sz="2400" b="1" dirty="0">
                <a:solidFill>
                  <a:schemeClr val="tx1"/>
                </a:solidFill>
              </a:rPr>
            </a:br>
            <a:r>
              <a:rPr lang="en-US" sz="2400" b="1" dirty="0">
                <a:solidFill>
                  <a:schemeClr val="tx1"/>
                </a:solidFill>
              </a:rPr>
              <a:t/>
            </a:r>
            <a:br>
              <a:rPr lang="en-US" sz="2400" b="1" dirty="0">
                <a:solidFill>
                  <a:schemeClr val="tx1"/>
                </a:solidFill>
              </a:rPr>
            </a:br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48131" name="Line 4"/>
          <p:cNvSpPr>
            <a:spLocks noChangeShapeType="1"/>
          </p:cNvSpPr>
          <p:nvPr/>
        </p:nvSpPr>
        <p:spPr bwMode="auto">
          <a:xfrm>
            <a:off x="323850" y="3500438"/>
            <a:ext cx="8439150" cy="4762"/>
          </a:xfrm>
          <a:prstGeom prst="line">
            <a:avLst/>
          </a:prstGeom>
          <a:noFill/>
          <a:ln w="28575">
            <a:solidFill>
              <a:srgbClr val="FF99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48132" name="Picture 6" descr="EPWP letterhead temp-1_200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7463" y="3756025"/>
            <a:ext cx="6769100" cy="1243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8133" name="Picture 13" descr="63-IMG_6286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6238" y="5013325"/>
            <a:ext cx="3527425" cy="18446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8134" name="Picture 4" descr="14-EPWP-008252.jp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013325"/>
            <a:ext cx="2916238" cy="18446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8135" name="Picture 5" descr="30 EPWP-ECD- CRECH-009818.jp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89663" y="5013325"/>
            <a:ext cx="2954337" cy="18446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76AEBF-0B26-4A34-91C6-267031CCBF59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2412216"/>
      </p:ext>
    </p:extLst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Title 2"/>
          <p:cNvSpPr>
            <a:spLocks noGrp="1"/>
          </p:cNvSpPr>
          <p:nvPr>
            <p:ph type="title"/>
          </p:nvPr>
        </p:nvSpPr>
        <p:spPr>
          <a:xfrm>
            <a:off x="0" y="44450"/>
            <a:ext cx="9144000" cy="792163"/>
          </a:xfrm>
        </p:spPr>
        <p:txBody>
          <a:bodyPr/>
          <a:lstStyle/>
          <a:p>
            <a:pPr>
              <a:spcAft>
                <a:spcPts val="0"/>
              </a:spcAft>
            </a:pPr>
            <a:r>
              <a:rPr lang="en-ZA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Commission 1: Governance and Coordination Mechanisms </a:t>
            </a:r>
            <a:endParaRPr lang="en-US" sz="2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62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Lucida Grande" pitchFamily="124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Lucida Grande" pitchFamily="124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Lucida Grande" pitchFamily="124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Lucida Grande" pitchFamily="124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Lucida Grande" pitchFamily="12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Grande" pitchFamily="12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Grande" pitchFamily="12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Grande" pitchFamily="12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Grande" pitchFamily="124" charset="0"/>
                <a:ea typeface="ＭＳ Ｐゴシック" pitchFamily="34" charset="-128"/>
              </a:defRPr>
            </a:lvl9pPr>
          </a:lstStyle>
          <a:p>
            <a:pPr eaLnBrk="1" hangingPunct="1"/>
            <a:fld id="{80FC078F-6DFA-449F-B056-B9C52253232A}" type="slidenum">
              <a:rPr lang="en-US" sz="1400" smtClean="0">
                <a:solidFill>
                  <a:srgbClr val="000000"/>
                </a:solidFill>
                <a:latin typeface="Arial" charset="0"/>
              </a:rPr>
              <a:pPr eaLnBrk="1" hangingPunct="1"/>
              <a:t>10</a:t>
            </a:fld>
            <a:endParaRPr lang="en-US" sz="1400" dirty="0">
              <a:solidFill>
                <a:srgbClr val="000000"/>
              </a:solidFill>
              <a:latin typeface="Arial" charset="0"/>
            </a:endParaRPr>
          </a:p>
        </p:txBody>
      </p:sp>
      <p:pic>
        <p:nvPicPr>
          <p:cNvPr id="26628" name="Picture 5" descr="EPWP letterhead temp-1 (2)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251" b="12849"/>
          <a:stretch>
            <a:fillRect/>
          </a:stretch>
        </p:blipFill>
        <p:spPr bwMode="auto">
          <a:xfrm>
            <a:off x="6011863" y="6146800"/>
            <a:ext cx="1943100" cy="669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sp>
        <p:nvSpPr>
          <p:cNvPr id="140293" name="Rectangle 6"/>
          <p:cNvSpPr>
            <a:spLocks noChangeArrowheads="1"/>
          </p:cNvSpPr>
          <p:nvPr/>
        </p:nvSpPr>
        <p:spPr bwMode="auto">
          <a:xfrm>
            <a:off x="-30480" y="867093"/>
            <a:ext cx="9174480" cy="495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spcBef>
                <a:spcPct val="20000"/>
              </a:spcBef>
              <a:defRPr/>
            </a:pPr>
            <a:endParaRPr lang="en-US" sz="2400" b="1" dirty="0">
              <a:latin typeface="Arial" pitchFamily="34" charset="0"/>
              <a:ea typeface="+mn-ea"/>
            </a:endParaRPr>
          </a:p>
          <a:p>
            <a:pPr marL="342900" indent="-342900">
              <a:spcBef>
                <a:spcPct val="20000"/>
              </a:spcBef>
              <a:buFont typeface="Wingdings" pitchFamily="2" charset="2"/>
              <a:buChar char="q"/>
              <a:defRPr/>
            </a:pPr>
            <a:endParaRPr lang="en-US" sz="2400" b="1" dirty="0">
              <a:latin typeface="Arial" pitchFamily="34" charset="0"/>
              <a:ea typeface="+mn-ea"/>
            </a:endParaRPr>
          </a:p>
        </p:txBody>
      </p:sp>
      <p:sp>
        <p:nvSpPr>
          <p:cNvPr id="140294" name="Line 3"/>
          <p:cNvSpPr>
            <a:spLocks noChangeShapeType="1"/>
          </p:cNvSpPr>
          <p:nvPr/>
        </p:nvSpPr>
        <p:spPr bwMode="auto">
          <a:xfrm>
            <a:off x="0" y="23813"/>
            <a:ext cx="9144000" cy="0"/>
          </a:xfrm>
          <a:prstGeom prst="line">
            <a:avLst/>
          </a:prstGeom>
          <a:noFill/>
          <a:ln w="38100">
            <a:solidFill>
              <a:srgbClr val="FF99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en-US" dirty="0">
              <a:solidFill>
                <a:srgbClr val="000000"/>
              </a:solidFill>
              <a:latin typeface="Arial" pitchFamily="34" charset="0"/>
              <a:ea typeface="+mn-ea"/>
            </a:endParaRPr>
          </a:p>
        </p:txBody>
      </p:sp>
      <p:sp>
        <p:nvSpPr>
          <p:cNvPr id="140295" name="Line 3"/>
          <p:cNvSpPr>
            <a:spLocks noChangeShapeType="1"/>
          </p:cNvSpPr>
          <p:nvPr/>
        </p:nvSpPr>
        <p:spPr bwMode="auto">
          <a:xfrm>
            <a:off x="0" y="836613"/>
            <a:ext cx="9144000" cy="0"/>
          </a:xfrm>
          <a:prstGeom prst="line">
            <a:avLst/>
          </a:prstGeom>
          <a:noFill/>
          <a:ln w="38100">
            <a:solidFill>
              <a:srgbClr val="FF99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en-US" dirty="0">
              <a:solidFill>
                <a:srgbClr val="000000"/>
              </a:solidFill>
              <a:latin typeface="Arial" pitchFamily="34" charset="0"/>
              <a:ea typeface="+mn-ea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23850" y="1219200"/>
            <a:ext cx="8064500" cy="456535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 eaLnBrk="1" hangingPunct="1">
              <a:lnSpc>
                <a:spcPct val="150000"/>
              </a:lnSpc>
              <a:spcBef>
                <a:spcPct val="20000"/>
              </a:spcBef>
              <a:buFont typeface="Wingdings" pitchFamily="2" charset="2"/>
              <a:buChar char="q"/>
              <a:defRPr/>
            </a:pPr>
            <a:endParaRPr lang="en-US" kern="0" dirty="0">
              <a:solidFill>
                <a:srgbClr val="000000"/>
              </a:solidFill>
              <a:latin typeface="Arial" charset="0"/>
              <a:ea typeface="ＭＳ Ｐゴシック"/>
              <a:cs typeface="Arial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09551" y="836613"/>
            <a:ext cx="8610599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itchFamily="2" charset="2"/>
              <a:buChar char="q"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3225182"/>
              </p:ext>
            </p:extLst>
          </p:nvPr>
        </p:nvGraphicFramePr>
        <p:xfrm>
          <a:off x="0" y="867093"/>
          <a:ext cx="9144000" cy="3162873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22860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884176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861168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112656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404875">
                <a:tc>
                  <a:txBody>
                    <a:bodyPr/>
                    <a:lstStyle/>
                    <a:p>
                      <a:r>
                        <a:rPr lang="en-ZA" sz="15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Issue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15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Action/Proposals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15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Responsibility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15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Time Frames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614233">
                <a:tc>
                  <a:txBody>
                    <a:bodyPr/>
                    <a:lstStyle/>
                    <a:p>
                      <a:pPr marL="177800" marR="0" lvl="0" indent="-1778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0" lang="en-ZA" sz="15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</a:rPr>
                        <a:t>3. Governance and relationship framework: </a:t>
                      </a:r>
                    </a:p>
                    <a:p>
                      <a:pPr marL="357188" marR="0" lvl="0" indent="-179388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ZA" sz="15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</a:rPr>
                        <a:t>Protocol Agreement and Memorandum of Understanding – How should they be structured and enforced to ensure that EPWP is implemented?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ZA" sz="1500" baseline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Clear TOR for coordination at all Spheres with roles and responsibilities – agree on one set of targets.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ZA" sz="1500" baseline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Develop a National SOP on the implementation of EPWP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ZA" sz="1500" baseline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TOR to bring COGTA as a strategic partner in the coordination of EPWP at municipal level 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15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DPW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15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31 March 2020</a:t>
                      </a:r>
                      <a:endParaRPr lang="en-ZA" sz="15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649728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828800"/>
            <a:ext cx="7772400" cy="1143000"/>
          </a:xfrm>
        </p:spPr>
        <p:txBody>
          <a:bodyPr/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I thank you 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5" descr="EPWP letterhead temp-1 (2)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251" b="12849"/>
          <a:stretch>
            <a:fillRect/>
          </a:stretch>
        </p:blipFill>
        <p:spPr bwMode="auto">
          <a:xfrm>
            <a:off x="6011863" y="6146800"/>
            <a:ext cx="1943100" cy="669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Lucida Grande" pitchFamily="124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Lucida Grande" pitchFamily="124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Lucida Grande" pitchFamily="124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Lucida Grande" pitchFamily="124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Lucida Grande" pitchFamily="12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Grande" pitchFamily="12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Grande" pitchFamily="12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Grande" pitchFamily="12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Grande" pitchFamily="124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en-US" sz="1400" dirty="0" smtClean="0">
                <a:solidFill>
                  <a:srgbClr val="000000"/>
                </a:solidFill>
                <a:latin typeface="Arial" charset="0"/>
              </a:rPr>
              <a:t>11</a:t>
            </a:r>
            <a:endParaRPr lang="en-US" sz="1400" dirty="0">
              <a:solidFill>
                <a:srgbClr val="00000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78434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Title 2"/>
          <p:cNvSpPr>
            <a:spLocks noGrp="1"/>
          </p:cNvSpPr>
          <p:nvPr>
            <p:ph type="title"/>
          </p:nvPr>
        </p:nvSpPr>
        <p:spPr>
          <a:xfrm>
            <a:off x="0" y="44450"/>
            <a:ext cx="9144000" cy="792163"/>
          </a:xfrm>
        </p:spPr>
        <p:txBody>
          <a:bodyPr/>
          <a:lstStyle/>
          <a:p>
            <a:pPr>
              <a:spcAft>
                <a:spcPts val="0"/>
              </a:spcAft>
            </a:pPr>
            <a:r>
              <a:rPr lang="en-ZA" sz="2400" b="1" dirty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Commission 1: Governance and Coordination Mechanisms </a:t>
            </a:r>
            <a:endParaRPr lang="en-US" sz="2400" b="1" dirty="0">
              <a:solidFill>
                <a:schemeClr val="accent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62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Lucida Grande" pitchFamily="124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Lucida Grande" pitchFamily="124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Lucida Grande" pitchFamily="124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Lucida Grande" pitchFamily="124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Lucida Grande" pitchFamily="12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Grande" pitchFamily="12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Grande" pitchFamily="12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Grande" pitchFamily="12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Grande" pitchFamily="124" charset="0"/>
                <a:ea typeface="ＭＳ Ｐゴシック" pitchFamily="34" charset="-128"/>
              </a:defRPr>
            </a:lvl9pPr>
          </a:lstStyle>
          <a:p>
            <a:pPr eaLnBrk="1" hangingPunct="1"/>
            <a:fld id="{80FC078F-6DFA-449F-B056-B9C52253232A}" type="slidenum">
              <a:rPr lang="en-US" sz="1400" smtClean="0">
                <a:solidFill>
                  <a:srgbClr val="000000"/>
                </a:solidFill>
                <a:latin typeface="Arial" charset="0"/>
              </a:rPr>
              <a:pPr eaLnBrk="1" hangingPunct="1"/>
              <a:t>2</a:t>
            </a:fld>
            <a:endParaRPr lang="en-US" sz="1400">
              <a:solidFill>
                <a:srgbClr val="000000"/>
              </a:solidFill>
              <a:latin typeface="Arial" charset="0"/>
            </a:endParaRPr>
          </a:p>
        </p:txBody>
      </p:sp>
      <p:pic>
        <p:nvPicPr>
          <p:cNvPr id="26628" name="Picture 5" descr="EPWP letterhead temp-1 (2)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251" b="12849"/>
          <a:stretch>
            <a:fillRect/>
          </a:stretch>
        </p:blipFill>
        <p:spPr bwMode="auto">
          <a:xfrm>
            <a:off x="6011863" y="6146800"/>
            <a:ext cx="1943100" cy="669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sp>
        <p:nvSpPr>
          <p:cNvPr id="140293" name="Rectangle 6"/>
          <p:cNvSpPr>
            <a:spLocks noChangeArrowheads="1"/>
          </p:cNvSpPr>
          <p:nvPr/>
        </p:nvSpPr>
        <p:spPr bwMode="auto">
          <a:xfrm>
            <a:off x="-30480" y="867093"/>
            <a:ext cx="9174480" cy="495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spcBef>
                <a:spcPct val="20000"/>
              </a:spcBef>
              <a:defRPr/>
            </a:pPr>
            <a:endParaRPr lang="en-US" sz="2400" b="1" dirty="0">
              <a:latin typeface="Arial" pitchFamily="34" charset="0"/>
              <a:ea typeface="+mn-ea"/>
            </a:endParaRPr>
          </a:p>
          <a:p>
            <a:pPr marL="342900" indent="-342900">
              <a:spcBef>
                <a:spcPct val="20000"/>
              </a:spcBef>
              <a:buFont typeface="Wingdings" pitchFamily="2" charset="2"/>
              <a:buChar char="q"/>
              <a:defRPr/>
            </a:pPr>
            <a:endParaRPr lang="en-US" sz="2400" b="1" dirty="0">
              <a:latin typeface="Arial" pitchFamily="34" charset="0"/>
              <a:ea typeface="+mn-ea"/>
            </a:endParaRPr>
          </a:p>
        </p:txBody>
      </p:sp>
      <p:sp>
        <p:nvSpPr>
          <p:cNvPr id="140294" name="Line 3"/>
          <p:cNvSpPr>
            <a:spLocks noChangeShapeType="1"/>
          </p:cNvSpPr>
          <p:nvPr/>
        </p:nvSpPr>
        <p:spPr bwMode="auto">
          <a:xfrm>
            <a:off x="0" y="23813"/>
            <a:ext cx="9144000" cy="0"/>
          </a:xfrm>
          <a:prstGeom prst="line">
            <a:avLst/>
          </a:prstGeom>
          <a:noFill/>
          <a:ln w="38100">
            <a:solidFill>
              <a:srgbClr val="FF99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en-US" dirty="0">
              <a:solidFill>
                <a:srgbClr val="000000"/>
              </a:solidFill>
              <a:latin typeface="Arial" pitchFamily="34" charset="0"/>
              <a:ea typeface="+mn-ea"/>
            </a:endParaRPr>
          </a:p>
        </p:txBody>
      </p:sp>
      <p:sp>
        <p:nvSpPr>
          <p:cNvPr id="140295" name="Line 3"/>
          <p:cNvSpPr>
            <a:spLocks noChangeShapeType="1"/>
          </p:cNvSpPr>
          <p:nvPr/>
        </p:nvSpPr>
        <p:spPr bwMode="auto">
          <a:xfrm>
            <a:off x="0" y="836613"/>
            <a:ext cx="9144000" cy="0"/>
          </a:xfrm>
          <a:prstGeom prst="line">
            <a:avLst/>
          </a:prstGeom>
          <a:noFill/>
          <a:ln w="38100">
            <a:solidFill>
              <a:srgbClr val="FF99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en-US" dirty="0">
              <a:solidFill>
                <a:srgbClr val="000000"/>
              </a:solidFill>
              <a:latin typeface="Arial" pitchFamily="34" charset="0"/>
              <a:ea typeface="+mn-ea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23850" y="1219200"/>
            <a:ext cx="8064500" cy="456535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 eaLnBrk="1" hangingPunct="1">
              <a:lnSpc>
                <a:spcPct val="150000"/>
              </a:lnSpc>
              <a:spcBef>
                <a:spcPct val="20000"/>
              </a:spcBef>
              <a:buFont typeface="Wingdings" pitchFamily="2" charset="2"/>
              <a:buChar char="q"/>
              <a:defRPr/>
            </a:pPr>
            <a:endParaRPr lang="en-US" kern="0" dirty="0">
              <a:solidFill>
                <a:srgbClr val="000000"/>
              </a:solidFill>
              <a:latin typeface="Arial" charset="0"/>
              <a:ea typeface="ＭＳ Ｐゴシック"/>
              <a:cs typeface="Arial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09551" y="836613"/>
            <a:ext cx="8610599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itchFamily="2" charset="2"/>
              <a:buChar char="q"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1238618"/>
              </p:ext>
            </p:extLst>
          </p:nvPr>
        </p:nvGraphicFramePr>
        <p:xfrm>
          <a:off x="-30480" y="1066799"/>
          <a:ext cx="9144000" cy="4854893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93548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47244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371464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112656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670742">
                <a:tc>
                  <a:txBody>
                    <a:bodyPr/>
                    <a:lstStyle/>
                    <a:p>
                      <a:r>
                        <a:rPr lang="en-ZA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Issue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Action and Proposal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Responsibility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Time Frames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18415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0" lang="en-ZA" sz="15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</a:rPr>
                        <a:t>1. Accountability: </a:t>
                      </a:r>
                    </a:p>
                    <a:p>
                      <a:pPr marL="357188" marR="0" lvl="0" indent="-179388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ZA" sz="15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</a:rPr>
                        <a:t>How do we ensure accountability and enforcement in the implementation of EPWP across all levels of government?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en-ZA" sz="1500" b="1" dirty="0">
                          <a:latin typeface="Arial Narrow" panose="020B0606020202030204" pitchFamily="34" charset="0"/>
                        </a:rPr>
                        <a:t>Noting: 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ZA" sz="1500" dirty="0">
                          <a:latin typeface="Arial Narrow" panose="020B0606020202030204" pitchFamily="34" charset="0"/>
                        </a:rPr>
                        <a:t>There is a need for a vertical (political)</a:t>
                      </a:r>
                      <a:r>
                        <a:rPr lang="en-ZA" sz="1500" baseline="0" dirty="0">
                          <a:latin typeface="Arial Narrow" panose="020B0606020202030204" pitchFamily="34" charset="0"/>
                        </a:rPr>
                        <a:t> and horizontal </a:t>
                      </a:r>
                      <a:r>
                        <a:rPr lang="en-ZA" sz="1500" baseline="0" dirty="0" smtClean="0">
                          <a:latin typeface="Arial Narrow" panose="020B0606020202030204" pitchFamily="34" charset="0"/>
                        </a:rPr>
                        <a:t>(administrative</a:t>
                      </a:r>
                      <a:r>
                        <a:rPr lang="en-ZA" sz="1500" baseline="0" dirty="0">
                          <a:latin typeface="Arial Narrow" panose="020B0606020202030204" pitchFamily="34" charset="0"/>
                        </a:rPr>
                        <a:t>) </a:t>
                      </a:r>
                      <a:r>
                        <a:rPr lang="en-ZA" sz="1500" baseline="0" dirty="0" smtClean="0">
                          <a:latin typeface="Arial Narrow" panose="020B0606020202030204" pitchFamily="34" charset="0"/>
                        </a:rPr>
                        <a:t>accountability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ZA" sz="1500" baseline="0" dirty="0" smtClean="0">
                          <a:latin typeface="Arial Narrow" panose="020B0606020202030204" pitchFamily="34" charset="0"/>
                        </a:rPr>
                        <a:t>The </a:t>
                      </a:r>
                      <a:r>
                        <a:rPr lang="en-ZA" sz="1500" baseline="0" dirty="0">
                          <a:latin typeface="Arial Narrow" panose="020B0606020202030204" pitchFamily="34" charset="0"/>
                        </a:rPr>
                        <a:t>current level of accountability is at a higher level (HODs) and does not cascade to lower levels.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ZA" sz="1500" baseline="0" dirty="0">
                          <a:latin typeface="Arial Narrow" panose="020B0606020202030204" pitchFamily="34" charset="0"/>
                        </a:rPr>
                        <a:t>Accountability is limited to project implementation and excludes targets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ZA" sz="1500" baseline="0" dirty="0">
                          <a:latin typeface="Arial Narrow" panose="020B0606020202030204" pitchFamily="34" charset="0"/>
                        </a:rPr>
                        <a:t>No enforceability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en-ZA" sz="1500" b="1" baseline="0" dirty="0">
                          <a:latin typeface="Arial Narrow" panose="020B0606020202030204" pitchFamily="34" charset="0"/>
                        </a:rPr>
                        <a:t>Proposal: 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ZA" sz="1500" baseline="0" dirty="0">
                          <a:latin typeface="Arial Narrow" panose="020B0606020202030204" pitchFamily="34" charset="0"/>
                        </a:rPr>
                        <a:t>All accounting Officers should have EPWP as part of performance agreements with reasonable </a:t>
                      </a:r>
                      <a:r>
                        <a:rPr lang="en-ZA" sz="1500" baseline="0" dirty="0" smtClean="0">
                          <a:latin typeface="Arial Narrow" panose="020B0606020202030204" pitchFamily="34" charset="0"/>
                        </a:rPr>
                        <a:t>weights min. 20%</a:t>
                      </a:r>
                      <a:endParaRPr lang="en-ZA" sz="1500" baseline="0" dirty="0">
                        <a:latin typeface="Arial Narrow" panose="020B0606020202030204" pitchFamily="34" charset="0"/>
                      </a:endParaRP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ZA" sz="1500" baseline="0" dirty="0">
                          <a:latin typeface="Arial Narrow" panose="020B0606020202030204" pitchFamily="34" charset="0"/>
                        </a:rPr>
                        <a:t>Planning and budgeting process should be used to mainstream EPWP.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sz="1500" dirty="0">
                        <a:latin typeface="Arial Narrow" panose="020B0606020202030204" pitchFamily="34" charset="0"/>
                      </a:endParaRPr>
                    </a:p>
                    <a:p>
                      <a:endParaRPr lang="en-ZA" sz="1500" dirty="0">
                        <a:latin typeface="Arial Narrow" panose="020B0606020202030204" pitchFamily="34" charset="0"/>
                      </a:endParaRPr>
                    </a:p>
                    <a:p>
                      <a:endParaRPr lang="en-ZA" sz="1500" dirty="0">
                        <a:latin typeface="Arial Narrow" panose="020B0606020202030204" pitchFamily="34" charset="0"/>
                      </a:endParaRPr>
                    </a:p>
                    <a:p>
                      <a:endParaRPr lang="en-ZA" sz="1500" dirty="0">
                        <a:latin typeface="Arial Narrow" panose="020B0606020202030204" pitchFamily="34" charset="0"/>
                      </a:endParaRPr>
                    </a:p>
                    <a:p>
                      <a:endParaRPr lang="en-ZA" sz="1500" dirty="0">
                        <a:latin typeface="Arial Narrow" panose="020B0606020202030204" pitchFamily="34" charset="0"/>
                      </a:endParaRPr>
                    </a:p>
                    <a:p>
                      <a:endParaRPr lang="en-ZA" sz="1500" dirty="0">
                        <a:latin typeface="Arial Narrow" panose="020B0606020202030204" pitchFamily="34" charset="0"/>
                      </a:endParaRPr>
                    </a:p>
                    <a:p>
                      <a:endParaRPr lang="en-ZA" sz="1500" dirty="0">
                        <a:latin typeface="Arial Narrow" panose="020B0606020202030204" pitchFamily="34" charset="0"/>
                      </a:endParaRPr>
                    </a:p>
                    <a:p>
                      <a:endParaRPr lang="en-ZA" sz="1500" dirty="0">
                        <a:latin typeface="Arial Narrow" panose="020B0606020202030204" pitchFamily="34" charset="0"/>
                      </a:endParaRPr>
                    </a:p>
                    <a:p>
                      <a:endParaRPr lang="en-ZA" sz="1500" dirty="0">
                        <a:latin typeface="Arial Narrow" panose="020B0606020202030204" pitchFamily="34" charset="0"/>
                      </a:endParaRPr>
                    </a:p>
                    <a:p>
                      <a:r>
                        <a:rPr lang="en-ZA" sz="1500" dirty="0">
                          <a:latin typeface="Arial Narrow" panose="020B0606020202030204" pitchFamily="34" charset="0"/>
                        </a:rPr>
                        <a:t>All accounting Officers</a:t>
                      </a:r>
                    </a:p>
                    <a:p>
                      <a:endParaRPr lang="en-ZA" sz="1500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sz="1500" dirty="0" smtClean="0">
                        <a:latin typeface="Arial Narrow" panose="020B0606020202030204" pitchFamily="34" charset="0"/>
                      </a:endParaRPr>
                    </a:p>
                    <a:p>
                      <a:endParaRPr lang="en-ZA" sz="1500" dirty="0" smtClean="0">
                        <a:latin typeface="Arial Narrow" panose="020B0606020202030204" pitchFamily="34" charset="0"/>
                      </a:endParaRPr>
                    </a:p>
                    <a:p>
                      <a:endParaRPr lang="en-ZA" sz="1500" dirty="0" smtClean="0">
                        <a:latin typeface="Arial Narrow" panose="020B0606020202030204" pitchFamily="34" charset="0"/>
                      </a:endParaRPr>
                    </a:p>
                    <a:p>
                      <a:endParaRPr lang="en-ZA" sz="1500" dirty="0" smtClean="0">
                        <a:latin typeface="Arial Narrow" panose="020B0606020202030204" pitchFamily="34" charset="0"/>
                      </a:endParaRPr>
                    </a:p>
                    <a:p>
                      <a:endParaRPr lang="en-ZA" sz="1500" dirty="0" smtClean="0">
                        <a:latin typeface="Arial Narrow" panose="020B0606020202030204" pitchFamily="34" charset="0"/>
                      </a:endParaRPr>
                    </a:p>
                    <a:p>
                      <a:endParaRPr lang="en-ZA" sz="1500" dirty="0" smtClean="0">
                        <a:latin typeface="Arial Narrow" panose="020B0606020202030204" pitchFamily="34" charset="0"/>
                      </a:endParaRPr>
                    </a:p>
                    <a:p>
                      <a:endParaRPr lang="en-ZA" sz="1500" dirty="0" smtClean="0">
                        <a:latin typeface="Arial Narrow" panose="020B0606020202030204" pitchFamily="34" charset="0"/>
                      </a:endParaRPr>
                    </a:p>
                    <a:p>
                      <a:endParaRPr lang="en-ZA" sz="1500" dirty="0" smtClean="0">
                        <a:latin typeface="Arial Narrow" panose="020B0606020202030204" pitchFamily="34" charset="0"/>
                      </a:endParaRPr>
                    </a:p>
                    <a:p>
                      <a:endParaRPr lang="en-ZA" sz="1500" dirty="0" smtClean="0">
                        <a:latin typeface="Arial Narrow" panose="020B0606020202030204" pitchFamily="34" charset="0"/>
                      </a:endParaRPr>
                    </a:p>
                    <a:p>
                      <a:r>
                        <a:rPr lang="en-ZA" sz="1500" dirty="0" smtClean="0">
                          <a:latin typeface="Arial Narrow" panose="020B0606020202030204" pitchFamily="34" charset="0"/>
                        </a:rPr>
                        <a:t>30</a:t>
                      </a:r>
                      <a:r>
                        <a:rPr lang="en-ZA" sz="1500" baseline="0" dirty="0" smtClean="0">
                          <a:latin typeface="Arial Narrow" panose="020B0606020202030204" pitchFamily="34" charset="0"/>
                        </a:rPr>
                        <a:t> June 2019</a:t>
                      </a:r>
                      <a:endParaRPr lang="en-ZA" sz="1500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439954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Title 2"/>
          <p:cNvSpPr>
            <a:spLocks noGrp="1"/>
          </p:cNvSpPr>
          <p:nvPr>
            <p:ph type="title"/>
          </p:nvPr>
        </p:nvSpPr>
        <p:spPr>
          <a:xfrm>
            <a:off x="0" y="44450"/>
            <a:ext cx="9144000" cy="792163"/>
          </a:xfrm>
        </p:spPr>
        <p:txBody>
          <a:bodyPr/>
          <a:lstStyle/>
          <a:p>
            <a:pPr>
              <a:spcAft>
                <a:spcPts val="0"/>
              </a:spcAft>
            </a:pPr>
            <a:r>
              <a:rPr lang="en-ZA" sz="2400" b="1" dirty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Commission 1: Governance and Coordination Mechanisms </a:t>
            </a:r>
            <a:endParaRPr lang="en-US" sz="2400" b="1" dirty="0">
              <a:solidFill>
                <a:schemeClr val="accent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62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Lucida Grande" pitchFamily="124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Lucida Grande" pitchFamily="124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Lucida Grande" pitchFamily="124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Lucida Grande" pitchFamily="124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Lucida Grande" pitchFamily="12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Grande" pitchFamily="12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Grande" pitchFamily="12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Grande" pitchFamily="12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Grande" pitchFamily="124" charset="0"/>
                <a:ea typeface="ＭＳ Ｐゴシック" pitchFamily="34" charset="-128"/>
              </a:defRPr>
            </a:lvl9pPr>
          </a:lstStyle>
          <a:p>
            <a:pPr eaLnBrk="1" hangingPunct="1"/>
            <a:fld id="{80FC078F-6DFA-449F-B056-B9C52253232A}" type="slidenum">
              <a:rPr lang="en-US" sz="1400" smtClean="0">
                <a:solidFill>
                  <a:srgbClr val="000000"/>
                </a:solidFill>
                <a:latin typeface="Arial" charset="0"/>
              </a:rPr>
              <a:pPr eaLnBrk="1" hangingPunct="1"/>
              <a:t>3</a:t>
            </a:fld>
            <a:endParaRPr lang="en-US" sz="1400">
              <a:solidFill>
                <a:srgbClr val="000000"/>
              </a:solidFill>
              <a:latin typeface="Arial" charset="0"/>
            </a:endParaRPr>
          </a:p>
        </p:txBody>
      </p:sp>
      <p:pic>
        <p:nvPicPr>
          <p:cNvPr id="26628" name="Picture 5" descr="EPWP letterhead temp-1 (2)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251" b="12849"/>
          <a:stretch>
            <a:fillRect/>
          </a:stretch>
        </p:blipFill>
        <p:spPr bwMode="auto">
          <a:xfrm>
            <a:off x="6011863" y="6146800"/>
            <a:ext cx="1943100" cy="669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sp>
        <p:nvSpPr>
          <p:cNvPr id="140293" name="Rectangle 6"/>
          <p:cNvSpPr>
            <a:spLocks noChangeArrowheads="1"/>
          </p:cNvSpPr>
          <p:nvPr/>
        </p:nvSpPr>
        <p:spPr bwMode="auto">
          <a:xfrm>
            <a:off x="-30480" y="867093"/>
            <a:ext cx="9174480" cy="495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spcBef>
                <a:spcPct val="20000"/>
              </a:spcBef>
              <a:defRPr/>
            </a:pPr>
            <a:endParaRPr lang="en-US" sz="2400" b="1" dirty="0">
              <a:latin typeface="Arial" pitchFamily="34" charset="0"/>
              <a:ea typeface="+mn-ea"/>
            </a:endParaRPr>
          </a:p>
          <a:p>
            <a:pPr marL="342900" indent="-342900">
              <a:spcBef>
                <a:spcPct val="20000"/>
              </a:spcBef>
              <a:buFont typeface="Wingdings" pitchFamily="2" charset="2"/>
              <a:buChar char="q"/>
              <a:defRPr/>
            </a:pPr>
            <a:endParaRPr lang="en-US" sz="2400" b="1" dirty="0">
              <a:latin typeface="Arial" pitchFamily="34" charset="0"/>
              <a:ea typeface="+mn-ea"/>
            </a:endParaRPr>
          </a:p>
        </p:txBody>
      </p:sp>
      <p:sp>
        <p:nvSpPr>
          <p:cNvPr id="140294" name="Line 3"/>
          <p:cNvSpPr>
            <a:spLocks noChangeShapeType="1"/>
          </p:cNvSpPr>
          <p:nvPr/>
        </p:nvSpPr>
        <p:spPr bwMode="auto">
          <a:xfrm>
            <a:off x="0" y="23813"/>
            <a:ext cx="9144000" cy="0"/>
          </a:xfrm>
          <a:prstGeom prst="line">
            <a:avLst/>
          </a:prstGeom>
          <a:noFill/>
          <a:ln w="38100">
            <a:solidFill>
              <a:srgbClr val="FF99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en-US" dirty="0">
              <a:solidFill>
                <a:srgbClr val="000000"/>
              </a:solidFill>
              <a:latin typeface="Arial" pitchFamily="34" charset="0"/>
              <a:ea typeface="+mn-ea"/>
            </a:endParaRPr>
          </a:p>
        </p:txBody>
      </p:sp>
      <p:sp>
        <p:nvSpPr>
          <p:cNvPr id="140295" name="Line 3"/>
          <p:cNvSpPr>
            <a:spLocks noChangeShapeType="1"/>
          </p:cNvSpPr>
          <p:nvPr/>
        </p:nvSpPr>
        <p:spPr bwMode="auto">
          <a:xfrm>
            <a:off x="0" y="836613"/>
            <a:ext cx="9144000" cy="0"/>
          </a:xfrm>
          <a:prstGeom prst="line">
            <a:avLst/>
          </a:prstGeom>
          <a:noFill/>
          <a:ln w="38100">
            <a:solidFill>
              <a:srgbClr val="FF99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en-US" dirty="0">
              <a:solidFill>
                <a:srgbClr val="000000"/>
              </a:solidFill>
              <a:latin typeface="Arial" pitchFamily="34" charset="0"/>
              <a:ea typeface="+mn-ea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23850" y="1219200"/>
            <a:ext cx="8064500" cy="456535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 eaLnBrk="1" hangingPunct="1">
              <a:lnSpc>
                <a:spcPct val="150000"/>
              </a:lnSpc>
              <a:spcBef>
                <a:spcPct val="20000"/>
              </a:spcBef>
              <a:buFont typeface="Wingdings" pitchFamily="2" charset="2"/>
              <a:buChar char="q"/>
              <a:defRPr/>
            </a:pPr>
            <a:endParaRPr lang="en-US" kern="0" dirty="0">
              <a:solidFill>
                <a:srgbClr val="000000"/>
              </a:solidFill>
              <a:latin typeface="Arial" charset="0"/>
              <a:ea typeface="ＭＳ Ｐゴシック"/>
              <a:cs typeface="Arial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09551" y="836613"/>
            <a:ext cx="8610599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itchFamily="2" charset="2"/>
              <a:buChar char="q"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7832387"/>
              </p:ext>
            </p:extLst>
          </p:nvPr>
        </p:nvGraphicFramePr>
        <p:xfrm>
          <a:off x="-30480" y="1066800"/>
          <a:ext cx="9144000" cy="2930441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22860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884176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861168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112656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347747">
                <a:tc>
                  <a:txBody>
                    <a:bodyPr/>
                    <a:lstStyle/>
                    <a:p>
                      <a:r>
                        <a:rPr lang="en-ZA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Issue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Action and Proposal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Responsibility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Time Frames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29036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0" lang="en-ZA" sz="15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</a:rPr>
                        <a:t>1. Accountability: </a:t>
                      </a:r>
                    </a:p>
                    <a:p>
                      <a:pPr marL="357188" marR="0" lvl="0" indent="-179388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ZA" sz="15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</a:rPr>
                        <a:t>How do we ensure accountability and enforcement in the implementation of EPWP across all levels of government?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en-ZA" sz="1500" b="1" baseline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Noting: 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ZA" sz="1500" baseline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Misalignment of decision and lack of clarity on accountability.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en-ZA" sz="1500" b="1" baseline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Proposal: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ZA" sz="1500" baseline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All existing IGR structures to have EPWP as a standing agenda item. 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ZA" sz="1500" baseline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A consideration for the joint </a:t>
                      </a:r>
                      <a:r>
                        <a:rPr lang="en-ZA" sz="1500" baseline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MinMec </a:t>
                      </a:r>
                      <a:r>
                        <a:rPr lang="en-ZA" sz="1500" baseline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to include all sectors to promote overall accountability. (DPW, DSD, DEA and COGTA) </a:t>
                      </a:r>
                      <a:endParaRPr lang="en-ZA" sz="15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sz="1500" dirty="0" smtClean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  <a:p>
                      <a:endParaRPr lang="en-ZA" sz="1500" dirty="0" smtClean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  <a:p>
                      <a:endParaRPr lang="en-ZA" sz="1500" dirty="0" smtClean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  <a:p>
                      <a:endParaRPr lang="en-ZA" sz="1500" dirty="0" smtClean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  <a:p>
                      <a:r>
                        <a:rPr lang="en-ZA" sz="15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Provincial Coordinating Departments</a:t>
                      </a:r>
                    </a:p>
                    <a:p>
                      <a:endParaRPr lang="en-ZA" sz="1500" dirty="0" smtClean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  <a:p>
                      <a:r>
                        <a:rPr lang="en-ZA" sz="15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DPW, DEA, DSD and COGTA</a:t>
                      </a:r>
                      <a:endParaRPr lang="en-ZA" sz="15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sz="1500" dirty="0" smtClean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  <a:p>
                      <a:endParaRPr lang="en-ZA" sz="1500" dirty="0" smtClean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  <a:p>
                      <a:endParaRPr lang="en-ZA" sz="1500" dirty="0" smtClean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  <a:p>
                      <a:endParaRPr lang="en-ZA" sz="1500" dirty="0" smtClean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  <a:p>
                      <a:r>
                        <a:rPr lang="en-ZA" sz="15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Ongoing</a:t>
                      </a:r>
                    </a:p>
                    <a:p>
                      <a:endParaRPr lang="en-ZA" sz="1500" dirty="0" smtClean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  <a:p>
                      <a:endParaRPr lang="en-ZA" sz="1500" dirty="0" smtClean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  <a:p>
                      <a:r>
                        <a:rPr lang="en-ZA" sz="15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Ongoing</a:t>
                      </a:r>
                      <a:endParaRPr lang="en-ZA" sz="15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408362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Title 2"/>
          <p:cNvSpPr>
            <a:spLocks noGrp="1"/>
          </p:cNvSpPr>
          <p:nvPr>
            <p:ph type="title"/>
          </p:nvPr>
        </p:nvSpPr>
        <p:spPr>
          <a:xfrm>
            <a:off x="0" y="44450"/>
            <a:ext cx="9144000" cy="792163"/>
          </a:xfrm>
        </p:spPr>
        <p:txBody>
          <a:bodyPr/>
          <a:lstStyle/>
          <a:p>
            <a:pPr>
              <a:spcAft>
                <a:spcPts val="0"/>
              </a:spcAft>
            </a:pPr>
            <a:r>
              <a:rPr lang="en-ZA" sz="2400" b="1" dirty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Commission 1: Governance and Coordination Mechanisms </a:t>
            </a:r>
            <a:endParaRPr lang="en-US" sz="2400" b="1" dirty="0">
              <a:solidFill>
                <a:schemeClr val="accent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62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Lucida Grande" pitchFamily="124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Lucida Grande" pitchFamily="124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Lucida Grande" pitchFamily="124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Lucida Grande" pitchFamily="124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Lucida Grande" pitchFamily="12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Grande" pitchFamily="12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Grande" pitchFamily="12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Grande" pitchFamily="12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Grande" pitchFamily="124" charset="0"/>
                <a:ea typeface="ＭＳ Ｐゴシック" pitchFamily="34" charset="-128"/>
              </a:defRPr>
            </a:lvl9pPr>
          </a:lstStyle>
          <a:p>
            <a:pPr eaLnBrk="1" hangingPunct="1"/>
            <a:fld id="{80FC078F-6DFA-449F-B056-B9C52253232A}" type="slidenum">
              <a:rPr lang="en-US" sz="1400" smtClean="0">
                <a:solidFill>
                  <a:srgbClr val="000000"/>
                </a:solidFill>
                <a:latin typeface="Arial" charset="0"/>
              </a:rPr>
              <a:pPr eaLnBrk="1" hangingPunct="1"/>
              <a:t>4</a:t>
            </a:fld>
            <a:endParaRPr lang="en-US" sz="1400">
              <a:solidFill>
                <a:srgbClr val="000000"/>
              </a:solidFill>
              <a:latin typeface="Arial" charset="0"/>
            </a:endParaRPr>
          </a:p>
        </p:txBody>
      </p:sp>
      <p:pic>
        <p:nvPicPr>
          <p:cNvPr id="26628" name="Picture 5" descr="EPWP letterhead temp-1 (2)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251" b="12849"/>
          <a:stretch>
            <a:fillRect/>
          </a:stretch>
        </p:blipFill>
        <p:spPr bwMode="auto">
          <a:xfrm>
            <a:off x="6011863" y="6146800"/>
            <a:ext cx="1943100" cy="669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sp>
        <p:nvSpPr>
          <p:cNvPr id="140293" name="Rectangle 6"/>
          <p:cNvSpPr>
            <a:spLocks noChangeArrowheads="1"/>
          </p:cNvSpPr>
          <p:nvPr/>
        </p:nvSpPr>
        <p:spPr bwMode="auto">
          <a:xfrm>
            <a:off x="-30480" y="867093"/>
            <a:ext cx="9174480" cy="495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spcBef>
                <a:spcPct val="20000"/>
              </a:spcBef>
              <a:defRPr/>
            </a:pPr>
            <a:endParaRPr lang="en-US" sz="2400" b="1" dirty="0">
              <a:latin typeface="Arial" pitchFamily="34" charset="0"/>
              <a:ea typeface="+mn-ea"/>
            </a:endParaRPr>
          </a:p>
          <a:p>
            <a:pPr marL="342900" indent="-342900">
              <a:spcBef>
                <a:spcPct val="20000"/>
              </a:spcBef>
              <a:buFont typeface="Wingdings" pitchFamily="2" charset="2"/>
              <a:buChar char="q"/>
              <a:defRPr/>
            </a:pPr>
            <a:endParaRPr lang="en-US" sz="2400" b="1" dirty="0">
              <a:latin typeface="Arial" pitchFamily="34" charset="0"/>
              <a:ea typeface="+mn-ea"/>
            </a:endParaRPr>
          </a:p>
        </p:txBody>
      </p:sp>
      <p:sp>
        <p:nvSpPr>
          <p:cNvPr id="140294" name="Line 3"/>
          <p:cNvSpPr>
            <a:spLocks noChangeShapeType="1"/>
          </p:cNvSpPr>
          <p:nvPr/>
        </p:nvSpPr>
        <p:spPr bwMode="auto">
          <a:xfrm>
            <a:off x="0" y="23813"/>
            <a:ext cx="9144000" cy="0"/>
          </a:xfrm>
          <a:prstGeom prst="line">
            <a:avLst/>
          </a:prstGeom>
          <a:noFill/>
          <a:ln w="38100">
            <a:solidFill>
              <a:srgbClr val="FF99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en-US" dirty="0">
              <a:solidFill>
                <a:srgbClr val="000000"/>
              </a:solidFill>
              <a:latin typeface="Arial" pitchFamily="34" charset="0"/>
              <a:ea typeface="+mn-ea"/>
            </a:endParaRPr>
          </a:p>
        </p:txBody>
      </p:sp>
      <p:sp>
        <p:nvSpPr>
          <p:cNvPr id="140295" name="Line 3"/>
          <p:cNvSpPr>
            <a:spLocks noChangeShapeType="1"/>
          </p:cNvSpPr>
          <p:nvPr/>
        </p:nvSpPr>
        <p:spPr bwMode="auto">
          <a:xfrm>
            <a:off x="0" y="836613"/>
            <a:ext cx="9144000" cy="0"/>
          </a:xfrm>
          <a:prstGeom prst="line">
            <a:avLst/>
          </a:prstGeom>
          <a:noFill/>
          <a:ln w="38100">
            <a:solidFill>
              <a:srgbClr val="FF99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en-US" dirty="0">
              <a:solidFill>
                <a:srgbClr val="000000"/>
              </a:solidFill>
              <a:latin typeface="Arial" pitchFamily="34" charset="0"/>
              <a:ea typeface="+mn-ea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23850" y="1219200"/>
            <a:ext cx="8064500" cy="456535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 eaLnBrk="1" hangingPunct="1">
              <a:lnSpc>
                <a:spcPct val="150000"/>
              </a:lnSpc>
              <a:spcBef>
                <a:spcPct val="20000"/>
              </a:spcBef>
              <a:buFont typeface="Wingdings" pitchFamily="2" charset="2"/>
              <a:buChar char="q"/>
              <a:defRPr/>
            </a:pPr>
            <a:endParaRPr lang="en-US" kern="0" dirty="0">
              <a:solidFill>
                <a:srgbClr val="000000"/>
              </a:solidFill>
              <a:latin typeface="Arial" charset="0"/>
              <a:ea typeface="ＭＳ Ｐゴシック"/>
              <a:cs typeface="Arial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09551" y="836613"/>
            <a:ext cx="8610599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itchFamily="2" charset="2"/>
              <a:buChar char="q"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6215978"/>
              </p:ext>
            </p:extLst>
          </p:nvPr>
        </p:nvGraphicFramePr>
        <p:xfrm>
          <a:off x="0" y="867093"/>
          <a:ext cx="9144000" cy="3410098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22860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884176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861168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112656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401490">
                <a:tc>
                  <a:txBody>
                    <a:bodyPr/>
                    <a:lstStyle/>
                    <a:p>
                      <a:r>
                        <a:rPr lang="en-ZA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Issue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Responsibility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Time Frames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770018">
                <a:tc>
                  <a:txBody>
                    <a:bodyPr/>
                    <a:lstStyle/>
                    <a:p>
                      <a:pPr marL="177800" indent="-177800">
                        <a:buFont typeface="+mj-lt"/>
                        <a:buNone/>
                      </a:pPr>
                      <a:r>
                        <a:rPr kumimoji="0" lang="en-ZA" sz="15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2. Institutional arrangements for better coordination:</a:t>
                      </a:r>
                    </a:p>
                    <a:p>
                      <a:pPr marL="357188" indent="-179388">
                        <a:buFont typeface="Arial" panose="020B0604020202020204" pitchFamily="34" charset="0"/>
                        <a:buChar char="•"/>
                      </a:pPr>
                      <a:r>
                        <a:rPr kumimoji="0" lang="en-ZA" sz="15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How to improve coordination mechanisms and efficiency in the Programme including coordination of sectors and lead departments?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ZA" sz="1500" b="1" dirty="0">
                          <a:latin typeface="Arial Narrow" panose="020B0606020202030204" pitchFamily="34" charset="0"/>
                        </a:rPr>
                        <a:t>Noting :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ZA" sz="1500" dirty="0">
                          <a:latin typeface="Arial Narrow" panose="020B0606020202030204" pitchFamily="34" charset="0"/>
                        </a:rPr>
                        <a:t>Most public bodies do not have dedicated resources (HR, finance, etc.) for EPWP implementation.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ZA" sz="1500" dirty="0">
                          <a:latin typeface="Arial Narrow" panose="020B0606020202030204" pitchFamily="34" charset="0"/>
                        </a:rPr>
                        <a:t>Lack of EPWP Structure in the organograms.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ZA" sz="1500" dirty="0">
                          <a:latin typeface="Arial Narrow" panose="020B0606020202030204" pitchFamily="34" charset="0"/>
                        </a:rPr>
                        <a:t>EPWP still politized at local sphere.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ZA" sz="1500" dirty="0">
                          <a:latin typeface="Arial Narrow" panose="020B0606020202030204" pitchFamily="34" charset="0"/>
                        </a:rPr>
                        <a:t>Transversal reporting between accounting officers and political principals. 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ZA" sz="1500" baseline="0" dirty="0">
                        <a:latin typeface="Arial Narrow" panose="020B0606020202030204" pitchFamily="34" charset="0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ZA" sz="1500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ZA" sz="1500" dirty="0" smtClean="0">
                          <a:latin typeface="Arial Narrow" panose="020B0606020202030204" pitchFamily="34" charset="0"/>
                        </a:rPr>
                        <a:t>n/a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ZA" sz="1500" dirty="0" smtClean="0">
                          <a:latin typeface="Arial Narrow" panose="020B0606020202030204" pitchFamily="34" charset="0"/>
                        </a:rPr>
                        <a:t>n/a</a:t>
                      </a:r>
                    </a:p>
                    <a:p>
                      <a:endParaRPr lang="en-ZA" sz="1500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072231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Title 2"/>
          <p:cNvSpPr>
            <a:spLocks noGrp="1"/>
          </p:cNvSpPr>
          <p:nvPr>
            <p:ph type="title"/>
          </p:nvPr>
        </p:nvSpPr>
        <p:spPr>
          <a:xfrm>
            <a:off x="0" y="44450"/>
            <a:ext cx="9144000" cy="792163"/>
          </a:xfrm>
        </p:spPr>
        <p:txBody>
          <a:bodyPr/>
          <a:lstStyle/>
          <a:p>
            <a:pPr>
              <a:spcAft>
                <a:spcPts val="0"/>
              </a:spcAft>
            </a:pPr>
            <a:r>
              <a:rPr lang="en-ZA" sz="2400" b="1" dirty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Commission 1: Governance and Coordination Mechanisms </a:t>
            </a:r>
            <a:endParaRPr lang="en-US" sz="2400" b="1" dirty="0">
              <a:solidFill>
                <a:schemeClr val="accent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62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Lucida Grande" pitchFamily="124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Lucida Grande" pitchFamily="124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Lucida Grande" pitchFamily="124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Lucida Grande" pitchFamily="124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Lucida Grande" pitchFamily="12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Grande" pitchFamily="12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Grande" pitchFamily="12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Grande" pitchFamily="12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Grande" pitchFamily="124" charset="0"/>
                <a:ea typeface="ＭＳ Ｐゴシック" pitchFamily="34" charset="-128"/>
              </a:defRPr>
            </a:lvl9pPr>
          </a:lstStyle>
          <a:p>
            <a:pPr eaLnBrk="1" hangingPunct="1"/>
            <a:fld id="{80FC078F-6DFA-449F-B056-B9C52253232A}" type="slidenum">
              <a:rPr lang="en-US" sz="1400" smtClean="0">
                <a:solidFill>
                  <a:srgbClr val="000000"/>
                </a:solidFill>
                <a:latin typeface="Arial" charset="0"/>
              </a:rPr>
              <a:pPr eaLnBrk="1" hangingPunct="1"/>
              <a:t>5</a:t>
            </a:fld>
            <a:endParaRPr lang="en-US" sz="1400">
              <a:solidFill>
                <a:srgbClr val="000000"/>
              </a:solidFill>
              <a:latin typeface="Arial" charset="0"/>
            </a:endParaRPr>
          </a:p>
        </p:txBody>
      </p:sp>
      <p:pic>
        <p:nvPicPr>
          <p:cNvPr id="26628" name="Picture 5" descr="EPWP letterhead temp-1 (2)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251" b="12849"/>
          <a:stretch>
            <a:fillRect/>
          </a:stretch>
        </p:blipFill>
        <p:spPr bwMode="auto">
          <a:xfrm>
            <a:off x="6011863" y="6146800"/>
            <a:ext cx="1943100" cy="669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sp>
        <p:nvSpPr>
          <p:cNvPr id="140293" name="Rectangle 6"/>
          <p:cNvSpPr>
            <a:spLocks noChangeArrowheads="1"/>
          </p:cNvSpPr>
          <p:nvPr/>
        </p:nvSpPr>
        <p:spPr bwMode="auto">
          <a:xfrm>
            <a:off x="-30480" y="867093"/>
            <a:ext cx="9174480" cy="495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spcBef>
                <a:spcPct val="20000"/>
              </a:spcBef>
              <a:defRPr/>
            </a:pPr>
            <a:endParaRPr lang="en-US" sz="2400" b="1" dirty="0">
              <a:latin typeface="Arial" pitchFamily="34" charset="0"/>
              <a:ea typeface="+mn-ea"/>
            </a:endParaRPr>
          </a:p>
          <a:p>
            <a:pPr marL="342900" indent="-342900">
              <a:spcBef>
                <a:spcPct val="20000"/>
              </a:spcBef>
              <a:buFont typeface="Wingdings" pitchFamily="2" charset="2"/>
              <a:buChar char="q"/>
              <a:defRPr/>
            </a:pPr>
            <a:endParaRPr lang="en-US" sz="2400" b="1" dirty="0">
              <a:latin typeface="Arial" pitchFamily="34" charset="0"/>
              <a:ea typeface="+mn-ea"/>
            </a:endParaRPr>
          </a:p>
        </p:txBody>
      </p:sp>
      <p:sp>
        <p:nvSpPr>
          <p:cNvPr id="140294" name="Line 3"/>
          <p:cNvSpPr>
            <a:spLocks noChangeShapeType="1"/>
          </p:cNvSpPr>
          <p:nvPr/>
        </p:nvSpPr>
        <p:spPr bwMode="auto">
          <a:xfrm>
            <a:off x="0" y="23813"/>
            <a:ext cx="9144000" cy="0"/>
          </a:xfrm>
          <a:prstGeom prst="line">
            <a:avLst/>
          </a:prstGeom>
          <a:noFill/>
          <a:ln w="38100">
            <a:solidFill>
              <a:srgbClr val="FF99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en-US" dirty="0">
              <a:solidFill>
                <a:srgbClr val="000000"/>
              </a:solidFill>
              <a:latin typeface="Arial" pitchFamily="34" charset="0"/>
              <a:ea typeface="+mn-ea"/>
            </a:endParaRPr>
          </a:p>
        </p:txBody>
      </p:sp>
      <p:sp>
        <p:nvSpPr>
          <p:cNvPr id="140295" name="Line 3"/>
          <p:cNvSpPr>
            <a:spLocks noChangeShapeType="1"/>
          </p:cNvSpPr>
          <p:nvPr/>
        </p:nvSpPr>
        <p:spPr bwMode="auto">
          <a:xfrm>
            <a:off x="0" y="836613"/>
            <a:ext cx="9144000" cy="0"/>
          </a:xfrm>
          <a:prstGeom prst="line">
            <a:avLst/>
          </a:prstGeom>
          <a:noFill/>
          <a:ln w="38100">
            <a:solidFill>
              <a:srgbClr val="FF99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en-US" dirty="0">
              <a:solidFill>
                <a:srgbClr val="000000"/>
              </a:solidFill>
              <a:latin typeface="Arial" pitchFamily="34" charset="0"/>
              <a:ea typeface="+mn-ea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23850" y="1219200"/>
            <a:ext cx="8064500" cy="456535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 eaLnBrk="1" hangingPunct="1">
              <a:lnSpc>
                <a:spcPct val="150000"/>
              </a:lnSpc>
              <a:spcBef>
                <a:spcPct val="20000"/>
              </a:spcBef>
              <a:buFont typeface="Wingdings" pitchFamily="2" charset="2"/>
              <a:buChar char="q"/>
              <a:defRPr/>
            </a:pPr>
            <a:endParaRPr lang="en-US" kern="0" dirty="0">
              <a:solidFill>
                <a:srgbClr val="000000"/>
              </a:solidFill>
              <a:latin typeface="Arial" charset="0"/>
              <a:ea typeface="ＭＳ Ｐゴシック"/>
              <a:cs typeface="Arial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09551" y="836613"/>
            <a:ext cx="8610599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itchFamily="2" charset="2"/>
              <a:buChar char="q"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4669216"/>
              </p:ext>
            </p:extLst>
          </p:nvPr>
        </p:nvGraphicFramePr>
        <p:xfrm>
          <a:off x="0" y="867093"/>
          <a:ext cx="9144000" cy="416052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22860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884176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861168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112656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401490">
                <a:tc>
                  <a:txBody>
                    <a:bodyPr/>
                    <a:lstStyle/>
                    <a:p>
                      <a:r>
                        <a:rPr lang="en-ZA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Issue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Responsibility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Time Frames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770018">
                <a:tc>
                  <a:txBody>
                    <a:bodyPr/>
                    <a:lstStyle/>
                    <a:p>
                      <a:pPr marL="177800" indent="-177800">
                        <a:buFont typeface="+mj-lt"/>
                        <a:buNone/>
                      </a:pPr>
                      <a:r>
                        <a:rPr kumimoji="0" lang="en-ZA" sz="15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2. Institutional arrangements for better coordination:</a:t>
                      </a:r>
                    </a:p>
                    <a:p>
                      <a:pPr marL="357188" indent="-179388">
                        <a:buFont typeface="Arial" panose="020B0604020202020204" pitchFamily="34" charset="0"/>
                        <a:buChar char="•"/>
                      </a:pPr>
                      <a:r>
                        <a:rPr kumimoji="0" lang="en-ZA" sz="15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How to improve coordination mechanisms and efficiency in the Programme including coordination of sectors and lead departments?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ZA" sz="1500" b="1" dirty="0">
                          <a:latin typeface="Arial Narrow" panose="020B0606020202030204" pitchFamily="34" charset="0"/>
                        </a:rPr>
                        <a:t>Proposal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ZA" sz="1500" dirty="0">
                          <a:latin typeface="Arial Narrow" panose="020B0606020202030204" pitchFamily="34" charset="0"/>
                        </a:rPr>
                        <a:t>All public bodies to adopt and implement a generic EPWP Structures. (Matatiele, Umkhambathi etc).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ZA" sz="1500" baseline="0" dirty="0">
                          <a:latin typeface="Arial Narrow" panose="020B0606020202030204" pitchFamily="34" charset="0"/>
                        </a:rPr>
                        <a:t>Adequate resourcing to be set aside for effective and efficient EPWP coordination.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ZA" sz="1500" baseline="0" dirty="0">
                          <a:latin typeface="Arial Narrow" panose="020B0606020202030204" pitchFamily="34" charset="0"/>
                        </a:rPr>
                        <a:t>All municipal councils to be inducted by 31 Dec 2019.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ZA" sz="1500" baseline="0" dirty="0">
                          <a:latin typeface="Arial Narrow" panose="020B0606020202030204" pitchFamily="34" charset="0"/>
                        </a:rPr>
                        <a:t>All Public bodies to establish internal EPWP steering committees for monitoring and evaluation of EPWP. 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ZA" sz="1500" baseline="0" dirty="0">
                        <a:latin typeface="Arial Narrow" panose="020B0606020202030204" pitchFamily="34" charset="0"/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ZA" sz="1500" baseline="0" dirty="0">
                        <a:latin typeface="Arial Narrow" panose="020B0606020202030204" pitchFamily="34" charset="0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ZA" sz="1500" baseline="0" dirty="0">
                        <a:latin typeface="Arial Narrow" panose="020B0606020202030204" pitchFamily="34" charset="0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ZA" sz="1500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ZA" sz="1500" dirty="0" smtClean="0">
                          <a:latin typeface="Arial Narrow" panose="020B0606020202030204" pitchFamily="34" charset="0"/>
                        </a:rPr>
                        <a:t>Sectors</a:t>
                      </a:r>
                      <a:r>
                        <a:rPr lang="en-ZA" sz="1500" baseline="0" dirty="0" smtClean="0">
                          <a:latin typeface="Arial Narrow" panose="020B0606020202030204" pitchFamily="34" charset="0"/>
                        </a:rPr>
                        <a:t> and Provincial DPW – monitors progress</a:t>
                      </a:r>
                      <a:endParaRPr lang="en-ZA" sz="1500" dirty="0" smtClean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1500" dirty="0" smtClean="0">
                          <a:latin typeface="Arial Narrow" panose="020B0606020202030204" pitchFamily="34" charset="0"/>
                        </a:rPr>
                        <a:t>31 December 2019</a:t>
                      </a:r>
                      <a:endParaRPr lang="en-ZA" sz="1500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951438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Title 2"/>
          <p:cNvSpPr>
            <a:spLocks noGrp="1"/>
          </p:cNvSpPr>
          <p:nvPr>
            <p:ph type="title"/>
          </p:nvPr>
        </p:nvSpPr>
        <p:spPr>
          <a:xfrm>
            <a:off x="0" y="44450"/>
            <a:ext cx="9144000" cy="792163"/>
          </a:xfrm>
        </p:spPr>
        <p:txBody>
          <a:bodyPr/>
          <a:lstStyle/>
          <a:p>
            <a:pPr>
              <a:spcAft>
                <a:spcPts val="0"/>
              </a:spcAft>
            </a:pPr>
            <a:r>
              <a:rPr lang="en-ZA" sz="2400" b="1" dirty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Commission 1: Governance and Coordination Mechanisms </a:t>
            </a:r>
            <a:endParaRPr lang="en-US" sz="2400" b="1" dirty="0">
              <a:solidFill>
                <a:schemeClr val="accent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62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Lucida Grande" pitchFamily="124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Lucida Grande" pitchFamily="124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Lucida Grande" pitchFamily="124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Lucida Grande" pitchFamily="124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Lucida Grande" pitchFamily="12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Grande" pitchFamily="12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Grande" pitchFamily="12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Grande" pitchFamily="12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Grande" pitchFamily="124" charset="0"/>
                <a:ea typeface="ＭＳ Ｐゴシック" pitchFamily="34" charset="-128"/>
              </a:defRPr>
            </a:lvl9pPr>
          </a:lstStyle>
          <a:p>
            <a:pPr eaLnBrk="1" hangingPunct="1"/>
            <a:fld id="{80FC078F-6DFA-449F-B056-B9C52253232A}" type="slidenum">
              <a:rPr lang="en-US" sz="1400" smtClean="0">
                <a:solidFill>
                  <a:srgbClr val="000000"/>
                </a:solidFill>
                <a:latin typeface="Arial" charset="0"/>
              </a:rPr>
              <a:pPr eaLnBrk="1" hangingPunct="1"/>
              <a:t>6</a:t>
            </a:fld>
            <a:endParaRPr lang="en-US" sz="1400">
              <a:solidFill>
                <a:srgbClr val="000000"/>
              </a:solidFill>
              <a:latin typeface="Arial" charset="0"/>
            </a:endParaRPr>
          </a:p>
        </p:txBody>
      </p:sp>
      <p:pic>
        <p:nvPicPr>
          <p:cNvPr id="26628" name="Picture 5" descr="EPWP letterhead temp-1 (2)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251" b="12849"/>
          <a:stretch>
            <a:fillRect/>
          </a:stretch>
        </p:blipFill>
        <p:spPr bwMode="auto">
          <a:xfrm>
            <a:off x="6011863" y="6146800"/>
            <a:ext cx="1943100" cy="669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sp>
        <p:nvSpPr>
          <p:cNvPr id="140293" name="Rectangle 6"/>
          <p:cNvSpPr>
            <a:spLocks noChangeArrowheads="1"/>
          </p:cNvSpPr>
          <p:nvPr/>
        </p:nvSpPr>
        <p:spPr bwMode="auto">
          <a:xfrm>
            <a:off x="-30480" y="867093"/>
            <a:ext cx="9174480" cy="495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spcBef>
                <a:spcPct val="20000"/>
              </a:spcBef>
              <a:defRPr/>
            </a:pPr>
            <a:endParaRPr lang="en-US" sz="2400" b="1" dirty="0">
              <a:latin typeface="Arial" pitchFamily="34" charset="0"/>
              <a:ea typeface="+mn-ea"/>
            </a:endParaRPr>
          </a:p>
          <a:p>
            <a:pPr marL="342900" indent="-342900">
              <a:spcBef>
                <a:spcPct val="20000"/>
              </a:spcBef>
              <a:buFont typeface="Wingdings" pitchFamily="2" charset="2"/>
              <a:buChar char="q"/>
              <a:defRPr/>
            </a:pPr>
            <a:endParaRPr lang="en-US" sz="2400" b="1" dirty="0">
              <a:latin typeface="Arial" pitchFamily="34" charset="0"/>
              <a:ea typeface="+mn-ea"/>
            </a:endParaRPr>
          </a:p>
        </p:txBody>
      </p:sp>
      <p:sp>
        <p:nvSpPr>
          <p:cNvPr id="140294" name="Line 3"/>
          <p:cNvSpPr>
            <a:spLocks noChangeShapeType="1"/>
          </p:cNvSpPr>
          <p:nvPr/>
        </p:nvSpPr>
        <p:spPr bwMode="auto">
          <a:xfrm>
            <a:off x="0" y="23813"/>
            <a:ext cx="9144000" cy="0"/>
          </a:xfrm>
          <a:prstGeom prst="line">
            <a:avLst/>
          </a:prstGeom>
          <a:noFill/>
          <a:ln w="38100">
            <a:solidFill>
              <a:srgbClr val="FF99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en-US" dirty="0">
              <a:solidFill>
                <a:srgbClr val="000000"/>
              </a:solidFill>
              <a:latin typeface="Arial" pitchFamily="34" charset="0"/>
              <a:ea typeface="+mn-ea"/>
            </a:endParaRPr>
          </a:p>
        </p:txBody>
      </p:sp>
      <p:sp>
        <p:nvSpPr>
          <p:cNvPr id="140295" name="Line 3"/>
          <p:cNvSpPr>
            <a:spLocks noChangeShapeType="1"/>
          </p:cNvSpPr>
          <p:nvPr/>
        </p:nvSpPr>
        <p:spPr bwMode="auto">
          <a:xfrm>
            <a:off x="0" y="836613"/>
            <a:ext cx="9144000" cy="0"/>
          </a:xfrm>
          <a:prstGeom prst="line">
            <a:avLst/>
          </a:prstGeom>
          <a:noFill/>
          <a:ln w="38100">
            <a:solidFill>
              <a:srgbClr val="FF99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en-US" dirty="0">
              <a:solidFill>
                <a:srgbClr val="000000"/>
              </a:solidFill>
              <a:latin typeface="Arial" pitchFamily="34" charset="0"/>
              <a:ea typeface="+mn-ea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23850" y="1219200"/>
            <a:ext cx="8064500" cy="456535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 eaLnBrk="1" hangingPunct="1">
              <a:lnSpc>
                <a:spcPct val="150000"/>
              </a:lnSpc>
              <a:spcBef>
                <a:spcPct val="20000"/>
              </a:spcBef>
              <a:buFont typeface="Wingdings" pitchFamily="2" charset="2"/>
              <a:buChar char="q"/>
              <a:defRPr/>
            </a:pPr>
            <a:endParaRPr lang="en-US" kern="0" dirty="0">
              <a:solidFill>
                <a:srgbClr val="000000"/>
              </a:solidFill>
              <a:latin typeface="Arial" charset="0"/>
              <a:ea typeface="ＭＳ Ｐゴシック"/>
              <a:cs typeface="Arial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09551" y="836613"/>
            <a:ext cx="8610599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itchFamily="2" charset="2"/>
              <a:buChar char="q"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0089731"/>
              </p:ext>
            </p:extLst>
          </p:nvPr>
        </p:nvGraphicFramePr>
        <p:xfrm>
          <a:off x="0" y="867093"/>
          <a:ext cx="9144000" cy="3410098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22860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884176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861168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112656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401490">
                <a:tc>
                  <a:txBody>
                    <a:bodyPr/>
                    <a:lstStyle/>
                    <a:p>
                      <a:r>
                        <a:rPr lang="en-ZA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Issue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Responsibility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Time Frames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770018">
                <a:tc>
                  <a:txBody>
                    <a:bodyPr/>
                    <a:lstStyle/>
                    <a:p>
                      <a:pPr marL="177800" indent="-177800">
                        <a:buFont typeface="+mj-lt"/>
                        <a:buNone/>
                      </a:pPr>
                      <a:r>
                        <a:rPr kumimoji="0" lang="en-ZA" sz="15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2. Institutional arrangements for better coordination:</a:t>
                      </a:r>
                    </a:p>
                    <a:p>
                      <a:pPr marL="357188" indent="-179388">
                        <a:buFont typeface="Arial" panose="020B0604020202020204" pitchFamily="34" charset="0"/>
                        <a:buChar char="•"/>
                      </a:pPr>
                      <a:r>
                        <a:rPr kumimoji="0" lang="en-ZA" sz="15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How to improve coordination mechanisms and efficiency in the Programme including coordination of sectors and lead departments?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ZA" sz="1500" b="1" baseline="0" dirty="0">
                          <a:latin typeface="Arial Narrow" panose="020B0606020202030204" pitchFamily="34" charset="0"/>
                        </a:rPr>
                        <a:t>Noting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ZA" sz="1500" baseline="0" dirty="0">
                          <a:latin typeface="Arial Narrow" panose="020B0606020202030204" pitchFamily="34" charset="0"/>
                        </a:rPr>
                        <a:t>The location of the Programme in terms of coordination and transversal accountability (Minister to Minister/HOD to HOD).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ZA" sz="1500" baseline="0" dirty="0">
                        <a:latin typeface="Arial Narrow" panose="020B0606020202030204" pitchFamily="34" charset="0"/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ZA" sz="1500" b="1" baseline="0" dirty="0">
                          <a:latin typeface="Arial Narrow" panose="020B0606020202030204" pitchFamily="34" charset="0"/>
                        </a:rPr>
                        <a:t>Proposal: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ZA" sz="1500" baseline="0" dirty="0">
                          <a:latin typeface="Arial Narrow" panose="020B0606020202030204" pitchFamily="34" charset="0"/>
                        </a:rPr>
                        <a:t>DPW to fast track engagement with all relevant stakeholders and come up with clarity on the Programme location and be included in the National EPWP Policy. </a:t>
                      </a:r>
                      <a:endParaRPr lang="en-ZA" sz="1500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ZA" sz="1500" dirty="0">
                        <a:latin typeface="Arial Narrow" panose="020B0606020202030204" pitchFamily="34" charset="0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ZA" sz="1500" dirty="0">
                        <a:latin typeface="Arial Narrow" panose="020B0606020202030204" pitchFamily="34" charset="0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ZA" sz="1500" dirty="0">
                        <a:latin typeface="Arial Narrow" panose="020B0606020202030204" pitchFamily="34" charset="0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ZA" sz="1500" dirty="0">
                        <a:latin typeface="Arial Narrow" panose="020B0606020202030204" pitchFamily="34" charset="0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ZA" sz="1500" dirty="0">
                        <a:latin typeface="Arial Narrow" panose="020B0606020202030204" pitchFamily="34" charset="0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ZA" sz="1500" dirty="0">
                        <a:latin typeface="Arial Narrow" panose="020B0606020202030204" pitchFamily="34" charset="0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ZA" sz="1500" dirty="0">
                        <a:latin typeface="Arial Narrow" panose="020B0606020202030204" pitchFamily="34" charset="0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ZA" sz="1500" dirty="0">
                          <a:latin typeface="Arial Narrow" panose="020B0606020202030204" pitchFamily="34" charset="0"/>
                        </a:rPr>
                        <a:t>DPW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sz="1500" dirty="0" smtClean="0">
                        <a:latin typeface="Arial Narrow" panose="020B0606020202030204" pitchFamily="34" charset="0"/>
                      </a:endParaRPr>
                    </a:p>
                    <a:p>
                      <a:endParaRPr lang="en-ZA" sz="1500" dirty="0" smtClean="0">
                        <a:latin typeface="Arial Narrow" panose="020B0606020202030204" pitchFamily="34" charset="0"/>
                      </a:endParaRPr>
                    </a:p>
                    <a:p>
                      <a:endParaRPr lang="en-ZA" sz="1500" dirty="0" smtClean="0">
                        <a:latin typeface="Arial Narrow" panose="020B0606020202030204" pitchFamily="34" charset="0"/>
                      </a:endParaRPr>
                    </a:p>
                    <a:p>
                      <a:endParaRPr lang="en-ZA" sz="1500" dirty="0" smtClean="0">
                        <a:latin typeface="Arial Narrow" panose="020B0606020202030204" pitchFamily="34" charset="0"/>
                      </a:endParaRPr>
                    </a:p>
                    <a:p>
                      <a:endParaRPr lang="en-ZA" sz="1500" dirty="0" smtClean="0">
                        <a:latin typeface="Arial Narrow" panose="020B0606020202030204" pitchFamily="34" charset="0"/>
                      </a:endParaRPr>
                    </a:p>
                    <a:p>
                      <a:endParaRPr lang="en-ZA" sz="1500" dirty="0" smtClean="0">
                        <a:latin typeface="Arial Narrow" panose="020B0606020202030204" pitchFamily="34" charset="0"/>
                      </a:endParaRPr>
                    </a:p>
                    <a:p>
                      <a:endParaRPr lang="en-ZA" sz="1500" dirty="0" smtClean="0">
                        <a:latin typeface="Arial Narrow" panose="020B0606020202030204" pitchFamily="34" charset="0"/>
                      </a:endParaRPr>
                    </a:p>
                    <a:p>
                      <a:r>
                        <a:rPr lang="en-ZA" sz="1500" dirty="0" smtClean="0">
                          <a:latin typeface="Arial Narrow" panose="020B0606020202030204" pitchFamily="34" charset="0"/>
                        </a:rPr>
                        <a:t>31 March 2020</a:t>
                      </a:r>
                      <a:endParaRPr lang="en-ZA" sz="1500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182755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Title 2"/>
          <p:cNvSpPr>
            <a:spLocks noGrp="1"/>
          </p:cNvSpPr>
          <p:nvPr>
            <p:ph type="title"/>
          </p:nvPr>
        </p:nvSpPr>
        <p:spPr>
          <a:xfrm>
            <a:off x="0" y="44450"/>
            <a:ext cx="9144000" cy="792163"/>
          </a:xfrm>
        </p:spPr>
        <p:txBody>
          <a:bodyPr/>
          <a:lstStyle/>
          <a:p>
            <a:pPr>
              <a:spcAft>
                <a:spcPts val="0"/>
              </a:spcAft>
            </a:pPr>
            <a:r>
              <a:rPr lang="en-ZA" sz="2400" b="1" dirty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Commission 1: Governance and Coordination Mechanisms </a:t>
            </a:r>
            <a:endParaRPr lang="en-US" sz="2400" b="1" dirty="0">
              <a:solidFill>
                <a:schemeClr val="accent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62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Lucida Grande" pitchFamily="124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Lucida Grande" pitchFamily="124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Lucida Grande" pitchFamily="124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Lucida Grande" pitchFamily="124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Lucida Grande" pitchFamily="12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Grande" pitchFamily="12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Grande" pitchFamily="12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Grande" pitchFamily="12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Grande" pitchFamily="124" charset="0"/>
                <a:ea typeface="ＭＳ Ｐゴシック" pitchFamily="34" charset="-128"/>
              </a:defRPr>
            </a:lvl9pPr>
          </a:lstStyle>
          <a:p>
            <a:pPr eaLnBrk="1" hangingPunct="1"/>
            <a:fld id="{80FC078F-6DFA-449F-B056-B9C52253232A}" type="slidenum">
              <a:rPr lang="en-US" sz="1400" smtClean="0">
                <a:solidFill>
                  <a:srgbClr val="000000"/>
                </a:solidFill>
                <a:latin typeface="Arial" charset="0"/>
              </a:rPr>
              <a:pPr eaLnBrk="1" hangingPunct="1"/>
              <a:t>7</a:t>
            </a:fld>
            <a:endParaRPr lang="en-US" sz="1400">
              <a:solidFill>
                <a:srgbClr val="000000"/>
              </a:solidFill>
              <a:latin typeface="Arial" charset="0"/>
            </a:endParaRPr>
          </a:p>
        </p:txBody>
      </p:sp>
      <p:pic>
        <p:nvPicPr>
          <p:cNvPr id="26628" name="Picture 5" descr="EPWP letterhead temp-1 (2)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251" b="12849"/>
          <a:stretch>
            <a:fillRect/>
          </a:stretch>
        </p:blipFill>
        <p:spPr bwMode="auto">
          <a:xfrm>
            <a:off x="6011863" y="6146800"/>
            <a:ext cx="1943100" cy="669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sp>
        <p:nvSpPr>
          <p:cNvPr id="140293" name="Rectangle 6"/>
          <p:cNvSpPr>
            <a:spLocks noChangeArrowheads="1"/>
          </p:cNvSpPr>
          <p:nvPr/>
        </p:nvSpPr>
        <p:spPr bwMode="auto">
          <a:xfrm>
            <a:off x="-30480" y="867093"/>
            <a:ext cx="9174480" cy="495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spcBef>
                <a:spcPct val="20000"/>
              </a:spcBef>
              <a:defRPr/>
            </a:pPr>
            <a:endParaRPr lang="en-US" sz="2400" b="1" dirty="0">
              <a:latin typeface="Arial" pitchFamily="34" charset="0"/>
              <a:ea typeface="+mn-ea"/>
            </a:endParaRPr>
          </a:p>
          <a:p>
            <a:pPr marL="342900" indent="-342900">
              <a:spcBef>
                <a:spcPct val="20000"/>
              </a:spcBef>
              <a:buFont typeface="Wingdings" pitchFamily="2" charset="2"/>
              <a:buChar char="q"/>
              <a:defRPr/>
            </a:pPr>
            <a:endParaRPr lang="en-US" sz="2400" b="1" dirty="0">
              <a:latin typeface="Arial" pitchFamily="34" charset="0"/>
              <a:ea typeface="+mn-ea"/>
            </a:endParaRPr>
          </a:p>
        </p:txBody>
      </p:sp>
      <p:sp>
        <p:nvSpPr>
          <p:cNvPr id="140294" name="Line 3"/>
          <p:cNvSpPr>
            <a:spLocks noChangeShapeType="1"/>
          </p:cNvSpPr>
          <p:nvPr/>
        </p:nvSpPr>
        <p:spPr bwMode="auto">
          <a:xfrm>
            <a:off x="0" y="23813"/>
            <a:ext cx="9144000" cy="0"/>
          </a:xfrm>
          <a:prstGeom prst="line">
            <a:avLst/>
          </a:prstGeom>
          <a:noFill/>
          <a:ln w="38100">
            <a:solidFill>
              <a:srgbClr val="FF99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en-US" dirty="0">
              <a:solidFill>
                <a:srgbClr val="000000"/>
              </a:solidFill>
              <a:latin typeface="Arial" pitchFamily="34" charset="0"/>
              <a:ea typeface="+mn-ea"/>
            </a:endParaRPr>
          </a:p>
        </p:txBody>
      </p:sp>
      <p:sp>
        <p:nvSpPr>
          <p:cNvPr id="140295" name="Line 3"/>
          <p:cNvSpPr>
            <a:spLocks noChangeShapeType="1"/>
          </p:cNvSpPr>
          <p:nvPr/>
        </p:nvSpPr>
        <p:spPr bwMode="auto">
          <a:xfrm>
            <a:off x="0" y="836613"/>
            <a:ext cx="9144000" cy="0"/>
          </a:xfrm>
          <a:prstGeom prst="line">
            <a:avLst/>
          </a:prstGeom>
          <a:noFill/>
          <a:ln w="38100">
            <a:solidFill>
              <a:srgbClr val="FF99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en-US" dirty="0">
              <a:solidFill>
                <a:srgbClr val="000000"/>
              </a:solidFill>
              <a:latin typeface="Arial" pitchFamily="34" charset="0"/>
              <a:ea typeface="+mn-ea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23850" y="1219200"/>
            <a:ext cx="8064500" cy="456535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 eaLnBrk="1" hangingPunct="1">
              <a:lnSpc>
                <a:spcPct val="150000"/>
              </a:lnSpc>
              <a:spcBef>
                <a:spcPct val="20000"/>
              </a:spcBef>
              <a:buFont typeface="Wingdings" pitchFamily="2" charset="2"/>
              <a:buChar char="q"/>
              <a:defRPr/>
            </a:pPr>
            <a:endParaRPr lang="en-US" kern="0" dirty="0">
              <a:solidFill>
                <a:srgbClr val="000000"/>
              </a:solidFill>
              <a:latin typeface="Arial" charset="0"/>
              <a:ea typeface="ＭＳ Ｐゴシック"/>
              <a:cs typeface="Arial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09551" y="836613"/>
            <a:ext cx="8610599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itchFamily="2" charset="2"/>
              <a:buChar char="q"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2252693"/>
              </p:ext>
            </p:extLst>
          </p:nvPr>
        </p:nvGraphicFramePr>
        <p:xfrm>
          <a:off x="0" y="867093"/>
          <a:ext cx="9144000" cy="3254313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22860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884176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861168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112656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404875">
                <a:tc>
                  <a:txBody>
                    <a:bodyPr/>
                    <a:lstStyle/>
                    <a:p>
                      <a:r>
                        <a:rPr lang="en-ZA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Issue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Action and Proposal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Responsibility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Time Frames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614233">
                <a:tc>
                  <a:txBody>
                    <a:bodyPr/>
                    <a:lstStyle/>
                    <a:p>
                      <a:pPr marL="177800" marR="0" lvl="0" indent="-1778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0" lang="en-ZA" sz="15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</a:rPr>
                        <a:t>3. Governance and relationship framework: </a:t>
                      </a:r>
                    </a:p>
                    <a:p>
                      <a:pPr marL="357188" marR="0" lvl="0" indent="-179388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ZA" sz="15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</a:rPr>
                        <a:t>Protocol Agreement and Memorandum of Understanding – How should they be structured and enforced to ensure that EPWP is implemented?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ZA" sz="1500" b="1" dirty="0">
                          <a:latin typeface="Arial Narrow" panose="020B0606020202030204" pitchFamily="34" charset="0"/>
                        </a:rPr>
                        <a:t>Noting: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ZA" sz="1500" dirty="0">
                          <a:latin typeface="Arial Narrow" panose="020B0606020202030204" pitchFamily="34" charset="0"/>
                        </a:rPr>
                        <a:t>Limited buy-in of existing protocol agreements by new mayors after </a:t>
                      </a:r>
                      <a:r>
                        <a:rPr lang="en-ZA" sz="1500" dirty="0" smtClean="0">
                          <a:latin typeface="Arial Narrow" panose="020B0606020202030204" pitchFamily="34" charset="0"/>
                        </a:rPr>
                        <a:t>Local Government Elections.</a:t>
                      </a:r>
                      <a:endParaRPr lang="en-ZA" sz="1500" dirty="0">
                        <a:latin typeface="Arial Narrow" panose="020B0606020202030204" pitchFamily="34" charset="0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ZA" sz="1500" dirty="0">
                          <a:latin typeface="Arial Narrow" panose="020B0606020202030204" pitchFamily="34" charset="0"/>
                        </a:rPr>
                        <a:t>Lack of involvement of other key political heads as signatories in the Protocol Agreement.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ZA" sz="1500" dirty="0">
                          <a:latin typeface="Arial Narrow" panose="020B0606020202030204" pitchFamily="34" charset="0"/>
                        </a:rPr>
                        <a:t>Lack of protocol agreements for provincial departments. 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endParaRPr lang="en-ZA" sz="1500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1500" dirty="0" smtClean="0">
                          <a:latin typeface="Arial Narrow" panose="020B0606020202030204" pitchFamily="34" charset="0"/>
                        </a:rPr>
                        <a:t>n/a</a:t>
                      </a:r>
                      <a:endParaRPr lang="en-ZA" sz="1500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1500" dirty="0" smtClean="0">
                          <a:latin typeface="Arial Narrow" panose="020B0606020202030204" pitchFamily="34" charset="0"/>
                        </a:rPr>
                        <a:t>n/a</a:t>
                      </a:r>
                      <a:endParaRPr lang="en-ZA" sz="1500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03241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Title 2"/>
          <p:cNvSpPr>
            <a:spLocks noGrp="1"/>
          </p:cNvSpPr>
          <p:nvPr>
            <p:ph type="title"/>
          </p:nvPr>
        </p:nvSpPr>
        <p:spPr>
          <a:xfrm>
            <a:off x="0" y="44450"/>
            <a:ext cx="9144000" cy="792163"/>
          </a:xfrm>
        </p:spPr>
        <p:txBody>
          <a:bodyPr/>
          <a:lstStyle/>
          <a:p>
            <a:pPr>
              <a:spcAft>
                <a:spcPts val="0"/>
              </a:spcAft>
            </a:pPr>
            <a:r>
              <a:rPr lang="en-ZA" sz="2400" b="1" dirty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Commission 1: Governance and Coordination Mechanisms </a:t>
            </a:r>
            <a:endParaRPr lang="en-US" sz="2400" b="1" dirty="0">
              <a:solidFill>
                <a:schemeClr val="accent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62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Lucida Grande" pitchFamily="124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Lucida Grande" pitchFamily="124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Lucida Grande" pitchFamily="124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Lucida Grande" pitchFamily="124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Lucida Grande" pitchFamily="12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Grande" pitchFamily="12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Grande" pitchFamily="12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Grande" pitchFamily="12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Grande" pitchFamily="124" charset="0"/>
                <a:ea typeface="ＭＳ Ｐゴシック" pitchFamily="34" charset="-128"/>
              </a:defRPr>
            </a:lvl9pPr>
          </a:lstStyle>
          <a:p>
            <a:pPr eaLnBrk="1" hangingPunct="1"/>
            <a:fld id="{80FC078F-6DFA-449F-B056-B9C52253232A}" type="slidenum">
              <a:rPr lang="en-US" sz="1400" smtClean="0">
                <a:solidFill>
                  <a:srgbClr val="000000"/>
                </a:solidFill>
                <a:latin typeface="Arial" charset="0"/>
              </a:rPr>
              <a:pPr eaLnBrk="1" hangingPunct="1"/>
              <a:t>8</a:t>
            </a:fld>
            <a:endParaRPr lang="en-US" sz="1400">
              <a:solidFill>
                <a:srgbClr val="000000"/>
              </a:solidFill>
              <a:latin typeface="Arial" charset="0"/>
            </a:endParaRPr>
          </a:p>
        </p:txBody>
      </p:sp>
      <p:pic>
        <p:nvPicPr>
          <p:cNvPr id="26628" name="Picture 5" descr="EPWP letterhead temp-1 (2)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251" b="12849"/>
          <a:stretch>
            <a:fillRect/>
          </a:stretch>
        </p:blipFill>
        <p:spPr bwMode="auto">
          <a:xfrm>
            <a:off x="6011863" y="6146800"/>
            <a:ext cx="1943100" cy="669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sp>
        <p:nvSpPr>
          <p:cNvPr id="140293" name="Rectangle 6"/>
          <p:cNvSpPr>
            <a:spLocks noChangeArrowheads="1"/>
          </p:cNvSpPr>
          <p:nvPr/>
        </p:nvSpPr>
        <p:spPr bwMode="auto">
          <a:xfrm>
            <a:off x="-30480" y="867093"/>
            <a:ext cx="9174480" cy="495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spcBef>
                <a:spcPct val="20000"/>
              </a:spcBef>
              <a:defRPr/>
            </a:pPr>
            <a:endParaRPr lang="en-US" sz="2400" b="1" dirty="0">
              <a:latin typeface="Arial" pitchFamily="34" charset="0"/>
              <a:ea typeface="+mn-ea"/>
            </a:endParaRPr>
          </a:p>
          <a:p>
            <a:pPr marL="342900" indent="-342900">
              <a:spcBef>
                <a:spcPct val="20000"/>
              </a:spcBef>
              <a:buFont typeface="Wingdings" pitchFamily="2" charset="2"/>
              <a:buChar char="q"/>
              <a:defRPr/>
            </a:pPr>
            <a:endParaRPr lang="en-US" sz="2400" b="1" dirty="0">
              <a:latin typeface="Arial" pitchFamily="34" charset="0"/>
              <a:ea typeface="+mn-ea"/>
            </a:endParaRPr>
          </a:p>
        </p:txBody>
      </p:sp>
      <p:sp>
        <p:nvSpPr>
          <p:cNvPr id="140294" name="Line 3"/>
          <p:cNvSpPr>
            <a:spLocks noChangeShapeType="1"/>
          </p:cNvSpPr>
          <p:nvPr/>
        </p:nvSpPr>
        <p:spPr bwMode="auto">
          <a:xfrm>
            <a:off x="0" y="23813"/>
            <a:ext cx="9144000" cy="0"/>
          </a:xfrm>
          <a:prstGeom prst="line">
            <a:avLst/>
          </a:prstGeom>
          <a:noFill/>
          <a:ln w="38100">
            <a:solidFill>
              <a:srgbClr val="FF99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en-US" dirty="0">
              <a:solidFill>
                <a:srgbClr val="000000"/>
              </a:solidFill>
              <a:latin typeface="Arial" pitchFamily="34" charset="0"/>
              <a:ea typeface="+mn-ea"/>
            </a:endParaRPr>
          </a:p>
        </p:txBody>
      </p:sp>
      <p:sp>
        <p:nvSpPr>
          <p:cNvPr id="140295" name="Line 3"/>
          <p:cNvSpPr>
            <a:spLocks noChangeShapeType="1"/>
          </p:cNvSpPr>
          <p:nvPr/>
        </p:nvSpPr>
        <p:spPr bwMode="auto">
          <a:xfrm>
            <a:off x="0" y="836613"/>
            <a:ext cx="9144000" cy="0"/>
          </a:xfrm>
          <a:prstGeom prst="line">
            <a:avLst/>
          </a:prstGeom>
          <a:noFill/>
          <a:ln w="38100">
            <a:solidFill>
              <a:srgbClr val="FF99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en-US" dirty="0">
              <a:solidFill>
                <a:srgbClr val="000000"/>
              </a:solidFill>
              <a:latin typeface="Arial" pitchFamily="34" charset="0"/>
              <a:ea typeface="+mn-ea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23850" y="1219200"/>
            <a:ext cx="8064500" cy="456535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 eaLnBrk="1" hangingPunct="1">
              <a:lnSpc>
                <a:spcPct val="150000"/>
              </a:lnSpc>
              <a:spcBef>
                <a:spcPct val="20000"/>
              </a:spcBef>
              <a:buFont typeface="Wingdings" pitchFamily="2" charset="2"/>
              <a:buChar char="q"/>
              <a:defRPr/>
            </a:pPr>
            <a:endParaRPr lang="en-US" kern="0" dirty="0">
              <a:solidFill>
                <a:srgbClr val="000000"/>
              </a:solidFill>
              <a:latin typeface="Arial" charset="0"/>
              <a:ea typeface="ＭＳ Ｐゴシック"/>
              <a:cs typeface="Arial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09551" y="836613"/>
            <a:ext cx="8610599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itchFamily="2" charset="2"/>
              <a:buChar char="q"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4544182"/>
              </p:ext>
            </p:extLst>
          </p:nvPr>
        </p:nvGraphicFramePr>
        <p:xfrm>
          <a:off x="0" y="867093"/>
          <a:ext cx="9144000" cy="3254313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22860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884176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861168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112656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404875">
                <a:tc>
                  <a:txBody>
                    <a:bodyPr/>
                    <a:lstStyle/>
                    <a:p>
                      <a:r>
                        <a:rPr lang="en-ZA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Issue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Action and Proposal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Responsibility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Time Frames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614233">
                <a:tc>
                  <a:txBody>
                    <a:bodyPr/>
                    <a:lstStyle/>
                    <a:p>
                      <a:pPr marL="177800" marR="0" lvl="0" indent="-1778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0" lang="en-ZA" sz="15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</a:rPr>
                        <a:t>3. Governance and relationship framework: </a:t>
                      </a:r>
                    </a:p>
                    <a:p>
                      <a:pPr marL="357188" marR="0" lvl="0" indent="-179388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ZA" sz="15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</a:rPr>
                        <a:t>Protocol Agreement and Memorandum of Understanding – How should they be structured and enforced to ensure that EPWP is implemented?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ZA" sz="1500" b="1" dirty="0">
                          <a:latin typeface="Arial Narrow" panose="020B0606020202030204" pitchFamily="34" charset="0"/>
                        </a:rPr>
                        <a:t>Proposal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ZA" sz="1500" baseline="0" dirty="0">
                          <a:latin typeface="Arial Narrow" panose="020B0606020202030204" pitchFamily="34" charset="0"/>
                        </a:rPr>
                        <a:t>MECs: DPW, COGTA, Premiers to be included in the signing of the Protocol Agreements 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ZA" sz="1500" baseline="0" dirty="0">
                          <a:latin typeface="Arial Narrow" panose="020B0606020202030204" pitchFamily="34" charset="0"/>
                        </a:rPr>
                        <a:t>Mayors to be workshopped on the Protocol Agreements for better understanding and enforcement.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ZA" sz="1500" baseline="0" dirty="0">
                          <a:latin typeface="Arial Narrow" panose="020B0606020202030204" pitchFamily="34" charset="0"/>
                        </a:rPr>
                        <a:t>Addendum to be signed in case there is a newly elected mayors.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ZA" sz="1500" baseline="0" dirty="0">
                          <a:latin typeface="Arial Narrow" panose="020B0606020202030204" pitchFamily="34" charset="0"/>
                        </a:rPr>
                        <a:t>Public bodies not to set targets in their APP lower than EPWP assigned targets. </a:t>
                      </a:r>
                    </a:p>
                    <a:p>
                      <a:pPr marL="0" indent="0">
                        <a:buFontTx/>
                        <a:buNone/>
                      </a:pPr>
                      <a:endParaRPr lang="en-ZA" sz="1500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ZA" sz="1500" dirty="0" smtClean="0">
                          <a:latin typeface="Arial Narrow" panose="020B0606020202030204" pitchFamily="34" charset="0"/>
                        </a:rPr>
                        <a:t>Sectors</a:t>
                      </a:r>
                      <a:r>
                        <a:rPr lang="en-ZA" sz="1500" baseline="0" dirty="0" smtClean="0">
                          <a:latin typeface="Arial Narrow" panose="020B0606020202030204" pitchFamily="34" charset="0"/>
                        </a:rPr>
                        <a:t> and Provincial DPW – monitors progress </a:t>
                      </a:r>
                      <a:endParaRPr lang="en-ZA" sz="1500" dirty="0" smtClean="0">
                        <a:latin typeface="Arial Narrow" panose="020B0606020202030204" pitchFamily="34" charset="0"/>
                      </a:endParaRPr>
                    </a:p>
                    <a:p>
                      <a:endParaRPr lang="en-ZA" sz="1500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1500" dirty="0" smtClean="0">
                          <a:latin typeface="Arial Narrow" panose="020B0606020202030204" pitchFamily="34" charset="0"/>
                        </a:rPr>
                        <a:t>31 March 2020</a:t>
                      </a:r>
                      <a:endParaRPr lang="en-ZA" sz="1500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403752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Title 2"/>
          <p:cNvSpPr>
            <a:spLocks noGrp="1"/>
          </p:cNvSpPr>
          <p:nvPr>
            <p:ph type="title"/>
          </p:nvPr>
        </p:nvSpPr>
        <p:spPr>
          <a:xfrm>
            <a:off x="0" y="44450"/>
            <a:ext cx="9144000" cy="792163"/>
          </a:xfrm>
        </p:spPr>
        <p:txBody>
          <a:bodyPr/>
          <a:lstStyle/>
          <a:p>
            <a:pPr>
              <a:spcAft>
                <a:spcPts val="0"/>
              </a:spcAft>
            </a:pPr>
            <a:r>
              <a:rPr lang="en-ZA" sz="2400" b="1" dirty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Commission 1: Governance and Coordination Mechanisms </a:t>
            </a:r>
            <a:endParaRPr lang="en-US" sz="2400" b="1" dirty="0">
              <a:solidFill>
                <a:schemeClr val="accent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62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Lucida Grande" pitchFamily="124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Lucida Grande" pitchFamily="124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Lucida Grande" pitchFamily="124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Lucida Grande" pitchFamily="124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Lucida Grande" pitchFamily="12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Grande" pitchFamily="12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Grande" pitchFamily="12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Grande" pitchFamily="12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Grande" pitchFamily="124" charset="0"/>
                <a:ea typeface="ＭＳ Ｐゴシック" pitchFamily="34" charset="-128"/>
              </a:defRPr>
            </a:lvl9pPr>
          </a:lstStyle>
          <a:p>
            <a:pPr eaLnBrk="1" hangingPunct="1"/>
            <a:fld id="{80FC078F-6DFA-449F-B056-B9C52253232A}" type="slidenum">
              <a:rPr lang="en-US" sz="1400" smtClean="0">
                <a:solidFill>
                  <a:srgbClr val="000000"/>
                </a:solidFill>
                <a:latin typeface="Arial" charset="0"/>
              </a:rPr>
              <a:pPr eaLnBrk="1" hangingPunct="1"/>
              <a:t>9</a:t>
            </a:fld>
            <a:endParaRPr lang="en-US" sz="1400">
              <a:solidFill>
                <a:srgbClr val="000000"/>
              </a:solidFill>
              <a:latin typeface="Arial" charset="0"/>
            </a:endParaRPr>
          </a:p>
        </p:txBody>
      </p:sp>
      <p:pic>
        <p:nvPicPr>
          <p:cNvPr id="26628" name="Picture 5" descr="EPWP letterhead temp-1 (2)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251" b="12849"/>
          <a:stretch>
            <a:fillRect/>
          </a:stretch>
        </p:blipFill>
        <p:spPr bwMode="auto">
          <a:xfrm>
            <a:off x="6011863" y="6146800"/>
            <a:ext cx="1943100" cy="669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sp>
        <p:nvSpPr>
          <p:cNvPr id="140293" name="Rectangle 6"/>
          <p:cNvSpPr>
            <a:spLocks noChangeArrowheads="1"/>
          </p:cNvSpPr>
          <p:nvPr/>
        </p:nvSpPr>
        <p:spPr bwMode="auto">
          <a:xfrm>
            <a:off x="-30480" y="867093"/>
            <a:ext cx="9174480" cy="495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spcBef>
                <a:spcPct val="20000"/>
              </a:spcBef>
              <a:defRPr/>
            </a:pPr>
            <a:endParaRPr lang="en-US" sz="2400" b="1" dirty="0">
              <a:latin typeface="Arial" pitchFamily="34" charset="0"/>
              <a:ea typeface="+mn-ea"/>
            </a:endParaRPr>
          </a:p>
          <a:p>
            <a:pPr marL="342900" indent="-342900">
              <a:spcBef>
                <a:spcPct val="20000"/>
              </a:spcBef>
              <a:buFont typeface="Wingdings" pitchFamily="2" charset="2"/>
              <a:buChar char="q"/>
              <a:defRPr/>
            </a:pPr>
            <a:endParaRPr lang="en-US" sz="2400" b="1" dirty="0">
              <a:latin typeface="Arial" pitchFamily="34" charset="0"/>
              <a:ea typeface="+mn-ea"/>
            </a:endParaRPr>
          </a:p>
        </p:txBody>
      </p:sp>
      <p:sp>
        <p:nvSpPr>
          <p:cNvPr id="140294" name="Line 3"/>
          <p:cNvSpPr>
            <a:spLocks noChangeShapeType="1"/>
          </p:cNvSpPr>
          <p:nvPr/>
        </p:nvSpPr>
        <p:spPr bwMode="auto">
          <a:xfrm>
            <a:off x="0" y="23813"/>
            <a:ext cx="9144000" cy="0"/>
          </a:xfrm>
          <a:prstGeom prst="line">
            <a:avLst/>
          </a:prstGeom>
          <a:noFill/>
          <a:ln w="38100">
            <a:solidFill>
              <a:srgbClr val="FF99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en-US" dirty="0">
              <a:solidFill>
                <a:srgbClr val="000000"/>
              </a:solidFill>
              <a:latin typeface="Arial" pitchFamily="34" charset="0"/>
              <a:ea typeface="+mn-ea"/>
            </a:endParaRPr>
          </a:p>
        </p:txBody>
      </p:sp>
      <p:sp>
        <p:nvSpPr>
          <p:cNvPr id="140295" name="Line 3"/>
          <p:cNvSpPr>
            <a:spLocks noChangeShapeType="1"/>
          </p:cNvSpPr>
          <p:nvPr/>
        </p:nvSpPr>
        <p:spPr bwMode="auto">
          <a:xfrm>
            <a:off x="0" y="836613"/>
            <a:ext cx="9144000" cy="0"/>
          </a:xfrm>
          <a:prstGeom prst="line">
            <a:avLst/>
          </a:prstGeom>
          <a:noFill/>
          <a:ln w="38100">
            <a:solidFill>
              <a:srgbClr val="FF99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en-US" dirty="0">
              <a:solidFill>
                <a:srgbClr val="000000"/>
              </a:solidFill>
              <a:latin typeface="Arial" pitchFamily="34" charset="0"/>
              <a:ea typeface="+mn-ea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23850" y="1219200"/>
            <a:ext cx="8064500" cy="456535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 eaLnBrk="1" hangingPunct="1">
              <a:lnSpc>
                <a:spcPct val="150000"/>
              </a:lnSpc>
              <a:spcBef>
                <a:spcPct val="20000"/>
              </a:spcBef>
              <a:buFont typeface="Wingdings" pitchFamily="2" charset="2"/>
              <a:buChar char="q"/>
              <a:defRPr/>
            </a:pPr>
            <a:endParaRPr lang="en-US" kern="0" dirty="0">
              <a:solidFill>
                <a:srgbClr val="000000"/>
              </a:solidFill>
              <a:latin typeface="Arial" charset="0"/>
              <a:ea typeface="ＭＳ Ｐゴシック"/>
              <a:cs typeface="Arial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09551" y="836613"/>
            <a:ext cx="8610599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itchFamily="2" charset="2"/>
              <a:buChar char="q"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2874445"/>
              </p:ext>
            </p:extLst>
          </p:nvPr>
        </p:nvGraphicFramePr>
        <p:xfrm>
          <a:off x="0" y="867093"/>
          <a:ext cx="9144000" cy="3254313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22860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884176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861168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112656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404875">
                <a:tc>
                  <a:txBody>
                    <a:bodyPr/>
                    <a:lstStyle/>
                    <a:p>
                      <a:r>
                        <a:rPr lang="en-ZA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Issue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Responsibility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Time Frames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614233">
                <a:tc>
                  <a:txBody>
                    <a:bodyPr/>
                    <a:lstStyle/>
                    <a:p>
                      <a:pPr marL="177800" marR="0" lvl="0" indent="-1778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0" lang="en-ZA" sz="15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</a:rPr>
                        <a:t>3. Governance and relationship framework: </a:t>
                      </a:r>
                    </a:p>
                    <a:p>
                      <a:pPr marL="357188" marR="0" lvl="0" indent="-179388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ZA" sz="15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</a:rPr>
                        <a:t>Protocol Agreement and Memorandum of Understanding – How should they be structured and enforced to ensure that EPWP is implemented?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ZA" sz="1500" baseline="0" dirty="0">
                          <a:latin typeface="Arial Narrow" panose="020B0606020202030204" pitchFamily="34" charset="0"/>
                        </a:rPr>
                        <a:t>Sections of the EPWP Policy should be </a:t>
                      </a:r>
                      <a:r>
                        <a:rPr lang="en-ZA" sz="1500" baseline="0" dirty="0" smtClean="0">
                          <a:latin typeface="Arial Narrow" panose="020B0606020202030204" pitchFamily="34" charset="0"/>
                        </a:rPr>
                        <a:t>institutionalised (phased –approach)</a:t>
                      </a:r>
                      <a:endParaRPr lang="en-ZA" sz="1500" baseline="0" dirty="0">
                        <a:latin typeface="Arial Narrow" panose="020B0606020202030204" pitchFamily="34" charset="0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ZA" sz="1500" baseline="0" dirty="0">
                          <a:latin typeface="Arial Narrow" panose="020B0606020202030204" pitchFamily="34" charset="0"/>
                        </a:rPr>
                        <a:t>Convergence across all spheres of government should be strengthened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ZA" sz="1500" baseline="0" dirty="0">
                        <a:latin typeface="Arial Narrow" panose="020B0606020202030204" pitchFamily="34" charset="0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ZA" sz="1500" baseline="0" dirty="0">
                        <a:latin typeface="Arial Narrow" panose="020B0606020202030204" pitchFamily="34" charset="0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ZA" sz="1500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ZA" sz="1500" dirty="0" smtClean="0">
                          <a:latin typeface="Arial Narrow" panose="020B0606020202030204" pitchFamily="34" charset="0"/>
                        </a:rPr>
                        <a:t>Sectors</a:t>
                      </a:r>
                      <a:r>
                        <a:rPr lang="en-ZA" sz="1500" baseline="0" dirty="0" smtClean="0">
                          <a:latin typeface="Arial Narrow" panose="020B0606020202030204" pitchFamily="34" charset="0"/>
                        </a:rPr>
                        <a:t> and Provincial DPW</a:t>
                      </a:r>
                      <a:endParaRPr lang="en-ZA" sz="1500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1500" dirty="0" smtClean="0">
                          <a:latin typeface="Arial Narrow" panose="020B0606020202030204" pitchFamily="34" charset="0"/>
                        </a:rPr>
                        <a:t>Ongoing</a:t>
                      </a:r>
                      <a:endParaRPr lang="en-ZA" sz="1500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43312336"/>
      </p:ext>
    </p:extLst>
  </p:cSld>
  <p:clrMapOvr>
    <a:masterClrMapping/>
  </p:clrMapOvr>
</p:sld>
</file>

<file path=ppt/theme/theme1.xml><?xml version="1.0" encoding="utf-8"?>
<a:theme xmlns:a="http://schemas.openxmlformats.org/drawingml/2006/main" name="Blank">
  <a:themeElements>
    <a:clrScheme name="Blank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">
      <a:majorFont>
        <a:latin typeface="Times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ZA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ZA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Blank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1331</TotalTime>
  <Words>1088</Words>
  <Application>Microsoft Office PowerPoint</Application>
  <PresentationFormat>On-screen Show (4:3)</PresentationFormat>
  <Paragraphs>311</Paragraphs>
  <Slides>11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ＭＳ Ｐゴシック</vt:lpstr>
      <vt:lpstr>Arial</vt:lpstr>
      <vt:lpstr>Arial Narrow</vt:lpstr>
      <vt:lpstr>Calibri</vt:lpstr>
      <vt:lpstr>Times</vt:lpstr>
      <vt:lpstr>Wingdings</vt:lpstr>
      <vt:lpstr>Blank</vt:lpstr>
      <vt:lpstr>   Expanded Public Works Programme 2018 Summit  Commission 1: Governance and Coordination Mechanisms feedback    </vt:lpstr>
      <vt:lpstr>Commission 1: Governance and Coordination Mechanisms </vt:lpstr>
      <vt:lpstr>Commission 1: Governance and Coordination Mechanisms </vt:lpstr>
      <vt:lpstr>Commission 1: Governance and Coordination Mechanisms </vt:lpstr>
      <vt:lpstr>Commission 1: Governance and Coordination Mechanisms </vt:lpstr>
      <vt:lpstr>Commission 1: Governance and Coordination Mechanisms </vt:lpstr>
      <vt:lpstr>Commission 1: Governance and Coordination Mechanisms </vt:lpstr>
      <vt:lpstr>Commission 1: Governance and Coordination Mechanisms </vt:lpstr>
      <vt:lpstr>Commission 1: Governance and Coordination Mechanisms </vt:lpstr>
      <vt:lpstr>Commission 1: Governance and Coordination Mechanisms </vt:lpstr>
      <vt:lpstr>I thank you </vt:lpstr>
    </vt:vector>
  </TitlesOfParts>
  <Company>NDPW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Lindiwe Nkuna</dc:creator>
  <cp:lastModifiedBy>Khanyisa Moagi</cp:lastModifiedBy>
  <cp:revision>152</cp:revision>
  <dcterms:created xsi:type="dcterms:W3CDTF">2013-08-25T13:34:29Z</dcterms:created>
  <dcterms:modified xsi:type="dcterms:W3CDTF">2019-06-10T10:28:50Z</dcterms:modified>
</cp:coreProperties>
</file>