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313" r:id="rId3"/>
    <p:sldId id="322" r:id="rId4"/>
    <p:sldId id="303" r:id="rId5"/>
    <p:sldId id="323" r:id="rId6"/>
    <p:sldId id="314" r:id="rId7"/>
    <p:sldId id="302" r:id="rId8"/>
    <p:sldId id="324" r:id="rId9"/>
    <p:sldId id="319" r:id="rId10"/>
    <p:sldId id="321" r:id="rId11"/>
    <p:sldId id="32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A1B1C-FB33-41AA-A052-39DCCBD7266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38B7E-D866-44F5-8747-6E6D56E67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6DBE56F-A02D-4CE9-B689-9BF4A4EEF218}" type="slidenum">
              <a:rPr lang="en-ZA" sz="1200" smtClean="0">
                <a:solidFill>
                  <a:srgbClr val="000000"/>
                </a:solidFill>
              </a:rPr>
              <a:pPr/>
              <a:t>1</a:t>
            </a:fld>
            <a:endParaRPr lang="en-ZA" sz="1200">
              <a:solidFill>
                <a:srgbClr val="000000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77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In</a:t>
            </a:r>
            <a:r>
              <a:rPr lang="en-ZA" baseline="0" dirty="0"/>
              <a:t> setting the scene the facilitator should </a:t>
            </a:r>
            <a:r>
              <a:rPr lang="en-ZA" dirty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Current</a:t>
            </a:r>
            <a:r>
              <a:rPr lang="en-ZA" baseline="0" dirty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In</a:t>
            </a:r>
            <a:r>
              <a:rPr lang="en-ZA" baseline="0" dirty="0"/>
              <a:t> setting the scene the facilitator should </a:t>
            </a:r>
            <a:r>
              <a:rPr lang="en-ZA" dirty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Current</a:t>
            </a:r>
            <a:r>
              <a:rPr lang="en-ZA" baseline="0" dirty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26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In</a:t>
            </a:r>
            <a:r>
              <a:rPr lang="en-ZA" baseline="0" dirty="0"/>
              <a:t> setting the scene the facilitator should </a:t>
            </a:r>
            <a:r>
              <a:rPr lang="en-ZA" dirty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Current</a:t>
            </a:r>
            <a:r>
              <a:rPr lang="en-ZA" baseline="0" dirty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14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In</a:t>
            </a:r>
            <a:r>
              <a:rPr lang="en-ZA" baseline="0" dirty="0"/>
              <a:t> setting the scene the facilitator should </a:t>
            </a:r>
            <a:r>
              <a:rPr lang="en-ZA" dirty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Current</a:t>
            </a:r>
            <a:r>
              <a:rPr lang="en-ZA" baseline="0" dirty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38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In</a:t>
            </a:r>
            <a:r>
              <a:rPr lang="en-ZA" baseline="0" dirty="0"/>
              <a:t> setting the scene the facilitator should </a:t>
            </a:r>
            <a:r>
              <a:rPr lang="en-ZA" dirty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Current</a:t>
            </a:r>
            <a:r>
              <a:rPr lang="en-ZA" baseline="0" dirty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78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In</a:t>
            </a:r>
            <a:r>
              <a:rPr lang="en-ZA" baseline="0" dirty="0"/>
              <a:t> setting the scene the facilitator should </a:t>
            </a:r>
            <a:r>
              <a:rPr lang="en-ZA" dirty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Current</a:t>
            </a:r>
            <a:r>
              <a:rPr lang="en-ZA" baseline="0" dirty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16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In</a:t>
            </a:r>
            <a:r>
              <a:rPr lang="en-ZA" baseline="0" dirty="0"/>
              <a:t> setting the scene the facilitator should </a:t>
            </a:r>
            <a:r>
              <a:rPr lang="en-ZA" dirty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Current</a:t>
            </a:r>
            <a:r>
              <a:rPr lang="en-ZA" baseline="0" dirty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30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In</a:t>
            </a:r>
            <a:r>
              <a:rPr lang="en-ZA" baseline="0" dirty="0"/>
              <a:t> setting the scene the facilitator should </a:t>
            </a:r>
            <a:r>
              <a:rPr lang="en-ZA" dirty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Current</a:t>
            </a:r>
            <a:r>
              <a:rPr lang="en-ZA" baseline="0" dirty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12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In</a:t>
            </a:r>
            <a:r>
              <a:rPr lang="en-ZA" baseline="0" dirty="0"/>
              <a:t> setting the scene the facilitator should </a:t>
            </a:r>
            <a:r>
              <a:rPr lang="en-ZA" dirty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/>
              <a:t>Current</a:t>
            </a:r>
            <a:r>
              <a:rPr lang="en-ZA" baseline="0" dirty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7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A6F55-39C5-4F06-AF4F-C6382F95AE11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7DD37-D143-4A26-B664-587C2E7C05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B756-2806-4E4E-9793-7A66FCA13A29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24B1-A6FE-43DC-8AE9-B455971C6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3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2293-6E34-4E15-BE1B-19CDC9C98BB6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2F9B-D318-4C2E-A633-B36A1FC1EC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78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AB1B-B8B5-4C2D-937B-E61021A9EAE2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5439-8E24-447A-9919-F5E152761D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13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4C0D-17CB-4AD4-BE0E-EBF7DDE03589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755D-AFB1-46E4-BFED-5DD1DE4BDC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33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3AF05-2469-4438-948F-30B35332BE62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21B0-CC5F-4CF1-81F1-2A4E578DA6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9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8A4C3-859F-4133-B107-D898D95A8261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DA9D-EB2C-41C5-BD1D-F19924999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1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3886-B5CA-4BE1-B44A-1E7369794406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3150-06E0-4960-A8D3-E3810B8C6D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0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A336-B56C-49E2-BFF1-59B3257EE0EA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33A3-8B7A-4351-BFEE-A99ECD4E16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1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C380-E5FF-44E6-803C-2872A28403BD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D8B8-7330-440F-BA21-216C0F3C7A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2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A2214-8BE1-43B9-B348-D362C436FFF9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BA49-37F5-4B88-977E-540760EE37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8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164EA-7183-4A96-97D6-B7281E88E058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384B-B512-4F7E-B374-9909BAA3DD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1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07273-8383-48B2-A7E3-E0B041FE975A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B82AE-0B2E-4F40-8347-6135EF1465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3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929B-2033-4E9C-A80F-A120A942FBBE}" type="datetime1">
              <a:rPr lang="en-US">
                <a:solidFill>
                  <a:srgbClr val="000000"/>
                </a:solidFill>
              </a:rPr>
              <a:pPr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98A5C-DF17-4DB4-808E-7876190989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5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4D977A-102E-4CA6-BF5F-775AF58C3F5A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6/10/2019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2718A46-5651-4695-8472-3EF2433C0C2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9638"/>
            <a:ext cx="915828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9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0988" y="549275"/>
            <a:ext cx="8858250" cy="26939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Expanded Public Works Programme</a:t>
            </a:r>
            <a:b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2018 Summit</a:t>
            </a:r>
            <a:b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Commission 1: Governance and Coordination Mechanisms feedback </a:t>
            </a: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323850" y="3500438"/>
            <a:ext cx="8439150" cy="47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8132" name="Picture 6" descr="EPWP letterhead temp-1_2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3756025"/>
            <a:ext cx="67691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13" descr="63-IMG_628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013325"/>
            <a:ext cx="3527425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4" descr="14-EPWP-00825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325"/>
            <a:ext cx="2916238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5" name="Picture 5" descr="30 EPWP-ECD- CRECH-009818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5013325"/>
            <a:ext cx="2954337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6AEBF-0B26-4A34-91C6-267031CCBF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1221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Z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1: Governance and Coordination Mechanisms 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10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225182"/>
              </p:ext>
            </p:extLst>
          </p:nvPr>
        </p:nvGraphicFramePr>
        <p:xfrm>
          <a:off x="0" y="867093"/>
          <a:ext cx="9144000" cy="316287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1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2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4875">
                <a:tc>
                  <a:txBody>
                    <a:bodyPr/>
                    <a:lstStyle/>
                    <a:p>
                      <a:r>
                        <a:rPr lang="en-ZA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Action/Proposals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Time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14233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ZA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3. Governance and relationship framework: </a:t>
                      </a:r>
                    </a:p>
                    <a:p>
                      <a:pPr marL="3571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Protocol Agreement and Memorandum of Understanding – How should they be structured and enforced to ensure that EPWP is implemented?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Clear TOR for coordination at all Spheres with roles and responsibilities – agree on one set of targets.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Develop a National SOP on the implementation of EPWP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TOR to bring COGTA as a strategic partner in the coordination of EPWP at municipal level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 March 2020</a:t>
                      </a:r>
                      <a:endParaRPr lang="en-ZA" sz="15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972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thank you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 descr="EPWP letterhead temp-1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11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84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ZA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1: Governance and Coordination Mechanisms 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2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238618"/>
              </p:ext>
            </p:extLst>
          </p:nvPr>
        </p:nvGraphicFramePr>
        <p:xfrm>
          <a:off x="-30480" y="1066799"/>
          <a:ext cx="9144000" cy="485489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35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4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2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0742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and Proposal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84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ZA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1. Accountability: </a:t>
                      </a:r>
                    </a:p>
                    <a:p>
                      <a:pPr marL="3571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How do we ensure accountability and enforcement in the implementation of EPWP across all levels of government?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ZA" sz="1500" b="1" dirty="0">
                          <a:latin typeface="Arial Narrow" panose="020B0606020202030204" pitchFamily="34" charset="0"/>
                        </a:rPr>
                        <a:t>Noting: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500" dirty="0">
                          <a:latin typeface="Arial Narrow" panose="020B0606020202030204" pitchFamily="34" charset="0"/>
                        </a:rPr>
                        <a:t>There is a need for a vertical (political)</a:t>
                      </a: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 and horizontal </a:t>
                      </a: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(administrative</a:t>
                      </a: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) </a:t>
                      </a: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accountability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The </a:t>
                      </a: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current level of accountability is at a higher level (HODs) and does not cascade to lower levels.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Accountability is limited to project implementation and excludes targets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No enforceability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ZA" sz="1500" b="1" baseline="0" dirty="0">
                          <a:latin typeface="Arial Narrow" panose="020B0606020202030204" pitchFamily="34" charset="0"/>
                        </a:rPr>
                        <a:t>Proposal: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All accounting Officers should have EPWP as part of performance agreements with reasonable </a:t>
                      </a: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weights min. 20%</a:t>
                      </a:r>
                      <a:endParaRPr lang="en-ZA" sz="1500" baseline="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Planning and budgeting process should be used to mainstream EPWP.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500" dirty="0">
                          <a:latin typeface="Arial Narrow" panose="020B0606020202030204" pitchFamily="34" charset="0"/>
                        </a:rPr>
                        <a:t>All accounting Officers</a:t>
                      </a:r>
                    </a:p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30</a:t>
                      </a: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 June 2019</a:t>
                      </a: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99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ZA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1: Governance and Coordination Mechanisms 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3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32387"/>
              </p:ext>
            </p:extLst>
          </p:nvPr>
        </p:nvGraphicFramePr>
        <p:xfrm>
          <a:off x="-30480" y="1066800"/>
          <a:ext cx="9144000" cy="293044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1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2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7747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Action and Proposal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Time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903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ZA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1. Accountability: </a:t>
                      </a:r>
                    </a:p>
                    <a:p>
                      <a:pPr marL="3571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How do we ensure accountability and enforcement in the implementation of EPWP across all levels of government?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ZA" sz="15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Noting: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5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Misalignment of decision and lack of clarity on accountability.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ZA" sz="15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Proposal: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5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All existing IGR structures to have EPWP as a standing agenda item.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5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 consideration for the joint </a:t>
                      </a: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MinMec </a:t>
                      </a:r>
                      <a:r>
                        <a:rPr lang="en-ZA" sz="15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 include all sectors to promote overall accountability. (DPW, DSD, DEA and COGTA) </a:t>
                      </a:r>
                      <a:endParaRPr lang="en-ZA" sz="15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5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Provincial Coordinating Departments</a:t>
                      </a:r>
                    </a:p>
                    <a:p>
                      <a:endParaRPr lang="en-ZA" sz="15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DPW, DEA, DSD and COGTA</a:t>
                      </a:r>
                      <a:endParaRPr lang="en-ZA" sz="15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5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Ongoing</a:t>
                      </a:r>
                    </a:p>
                    <a:p>
                      <a:endParaRPr lang="en-ZA" sz="15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Ongoing</a:t>
                      </a:r>
                      <a:endParaRPr lang="en-ZA" sz="15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83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ZA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1: Governance and Coordination Mechanisms 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4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215978"/>
              </p:ext>
            </p:extLst>
          </p:nvPr>
        </p:nvGraphicFramePr>
        <p:xfrm>
          <a:off x="0" y="867093"/>
          <a:ext cx="9144000" cy="341009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1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2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1490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0018">
                <a:tc>
                  <a:txBody>
                    <a:bodyPr/>
                    <a:lstStyle/>
                    <a:p>
                      <a:pPr marL="177800" indent="-177800">
                        <a:buFont typeface="+mj-lt"/>
                        <a:buNone/>
                      </a:pPr>
                      <a:r>
                        <a:rPr kumimoji="0" lang="en-ZA" sz="15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Institutional arrangements for better coordination: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How to improve coordination mechanisms and efficiency in the Programme including coordination of sectors and lead departments?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500" b="1" dirty="0">
                          <a:latin typeface="Arial Narrow" panose="020B0606020202030204" pitchFamily="34" charset="0"/>
                        </a:rPr>
                        <a:t>Noting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dirty="0">
                          <a:latin typeface="Arial Narrow" panose="020B0606020202030204" pitchFamily="34" charset="0"/>
                        </a:rPr>
                        <a:t>Most public bodies do not have dedicated resources (HR, finance, etc.) for EPWP implementation.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dirty="0">
                          <a:latin typeface="Arial Narrow" panose="020B0606020202030204" pitchFamily="34" charset="0"/>
                        </a:rPr>
                        <a:t>Lack of EPWP Structure in the organograms.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dirty="0">
                          <a:latin typeface="Arial Narrow" panose="020B0606020202030204" pitchFamily="34" charset="0"/>
                        </a:rPr>
                        <a:t>EPWP still politized at local sphere.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dirty="0">
                          <a:latin typeface="Arial Narrow" panose="020B0606020202030204" pitchFamily="34" charset="0"/>
                        </a:rPr>
                        <a:t>Transversal reporting between accounting officers and political principals.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baseline="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n/a</a:t>
                      </a:r>
                    </a:p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22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ZA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1: Governance and Coordination Mechanisms 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5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669216"/>
              </p:ext>
            </p:extLst>
          </p:nvPr>
        </p:nvGraphicFramePr>
        <p:xfrm>
          <a:off x="0" y="867093"/>
          <a:ext cx="9144000" cy="4160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1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2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1490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0018">
                <a:tc>
                  <a:txBody>
                    <a:bodyPr/>
                    <a:lstStyle/>
                    <a:p>
                      <a:pPr marL="177800" indent="-177800">
                        <a:buFont typeface="+mj-lt"/>
                        <a:buNone/>
                      </a:pPr>
                      <a:r>
                        <a:rPr kumimoji="0" lang="en-ZA" sz="15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Institutional arrangements for better coordination: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How to improve coordination mechanisms and efficiency in the Programme including coordination of sectors and lead departments?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500" b="1" dirty="0">
                          <a:latin typeface="Arial Narrow" panose="020B0606020202030204" pitchFamily="34" charset="0"/>
                        </a:rPr>
                        <a:t>Proposal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dirty="0">
                          <a:latin typeface="Arial Narrow" panose="020B0606020202030204" pitchFamily="34" charset="0"/>
                        </a:rPr>
                        <a:t>All public bodies to adopt and implement a generic EPWP Structures. (Matatiele, Umkhambathi etc).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Adequate resourcing to be set aside for effective and efficient EPWP coordination.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All municipal councils to be inducted by 31 Dec 2019.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All Public bodies to establish internal EPWP steering committees for monitoring and evaluation of EPWP.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500" baseline="0" dirty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500" baseline="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baseline="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Sectors</a:t>
                      </a: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 and Provincial DPW – monitors progress</a:t>
                      </a:r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31 December 2019</a:t>
                      </a: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14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ZA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1: Governance and Coordination Mechanisms 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6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089731"/>
              </p:ext>
            </p:extLst>
          </p:nvPr>
        </p:nvGraphicFramePr>
        <p:xfrm>
          <a:off x="0" y="867093"/>
          <a:ext cx="9144000" cy="341009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1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2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1490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0018">
                <a:tc>
                  <a:txBody>
                    <a:bodyPr/>
                    <a:lstStyle/>
                    <a:p>
                      <a:pPr marL="177800" indent="-177800">
                        <a:buFont typeface="+mj-lt"/>
                        <a:buNone/>
                      </a:pPr>
                      <a:r>
                        <a:rPr kumimoji="0" lang="en-ZA" sz="15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Institutional arrangements for better coordination: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How to improve coordination mechanisms and efficiency in the Programme including coordination of sectors and lead departments?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500" b="1" baseline="0" dirty="0">
                          <a:latin typeface="Arial Narrow" panose="020B0606020202030204" pitchFamily="34" charset="0"/>
                        </a:rPr>
                        <a:t>Noting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The location of the Programme in terms of coordination and transversal accountability (Minister to Minister/HOD to HOD).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500" baseline="0" dirty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500" b="1" baseline="0" dirty="0">
                          <a:latin typeface="Arial Narrow" panose="020B0606020202030204" pitchFamily="34" charset="0"/>
                        </a:rPr>
                        <a:t>Proposal: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DPW to fast track engagement with all relevant stakeholders and come up with clarity on the Programme location and be included in the National EPWP Policy. </a:t>
                      </a: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dirty="0">
                          <a:latin typeface="Arial Narrow" panose="020B0606020202030204" pitchFamily="34" charset="0"/>
                        </a:rPr>
                        <a:t>DPW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31 March 2020</a:t>
                      </a: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27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ZA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1: Governance and Coordination Mechanisms 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7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52693"/>
              </p:ext>
            </p:extLst>
          </p:nvPr>
        </p:nvGraphicFramePr>
        <p:xfrm>
          <a:off x="0" y="867093"/>
          <a:ext cx="9144000" cy="325431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1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2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4875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and Proposal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14233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ZA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3. Governance and relationship framework: </a:t>
                      </a:r>
                    </a:p>
                    <a:p>
                      <a:pPr marL="3571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Protocol Agreement and Memorandum of Understanding – How should they be structured and enforced to ensure that EPWP is implemented?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500" b="1" dirty="0">
                          <a:latin typeface="Arial Narrow" panose="020B0606020202030204" pitchFamily="34" charset="0"/>
                        </a:rPr>
                        <a:t>Noting: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dirty="0">
                          <a:latin typeface="Arial Narrow" panose="020B0606020202030204" pitchFamily="34" charset="0"/>
                        </a:rPr>
                        <a:t>Limited buy-in of existing protocol agreements by new mayors after </a:t>
                      </a:r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Local Government Elections.</a:t>
                      </a:r>
                      <a:endParaRPr lang="en-ZA" sz="15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dirty="0">
                          <a:latin typeface="Arial Narrow" panose="020B0606020202030204" pitchFamily="34" charset="0"/>
                        </a:rPr>
                        <a:t>Lack of involvement of other key political heads as signatories in the Protocol Agreement.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dirty="0">
                          <a:latin typeface="Arial Narrow" panose="020B0606020202030204" pitchFamily="34" charset="0"/>
                        </a:rPr>
                        <a:t>Lack of protocol agreements for provincial departments.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n/a</a:t>
                      </a: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n/a</a:t>
                      </a: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24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ZA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1: Governance and Coordination Mechanisms 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8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44182"/>
              </p:ext>
            </p:extLst>
          </p:nvPr>
        </p:nvGraphicFramePr>
        <p:xfrm>
          <a:off x="0" y="867093"/>
          <a:ext cx="9144000" cy="325431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1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2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4875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and Proposal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14233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ZA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3. Governance and relationship framework: </a:t>
                      </a:r>
                    </a:p>
                    <a:p>
                      <a:pPr marL="3571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Protocol Agreement and Memorandum of Understanding – How should they be structured and enforced to ensure that EPWP is implemented?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500" b="1" dirty="0">
                          <a:latin typeface="Arial Narrow" panose="020B0606020202030204" pitchFamily="34" charset="0"/>
                        </a:rPr>
                        <a:t>Proposal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MECs: DPW, COGTA, Premiers to be included in the signing of the Protocol Agreements 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Mayors to be workshopped on the Protocol Agreements for better understanding and enforcement.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Addendum to be signed in case there is a newly elected mayors.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Public bodies not to set targets in their APP lower than EPWP assigned targets.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Sectors</a:t>
                      </a: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 and Provincial DPW – monitors progress </a:t>
                      </a:r>
                      <a:endParaRPr lang="en-ZA" sz="15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31 March 2020</a:t>
                      </a: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375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ZA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1: Governance and Coordination Mechanisms 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9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74445"/>
              </p:ext>
            </p:extLst>
          </p:nvPr>
        </p:nvGraphicFramePr>
        <p:xfrm>
          <a:off x="0" y="867093"/>
          <a:ext cx="9144000" cy="325431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1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2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4875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14233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ZA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3. Governance and relationship framework: </a:t>
                      </a:r>
                    </a:p>
                    <a:p>
                      <a:pPr marL="3571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Protocol Agreement and Memorandum of Understanding – How should they be structured and enforced to ensure that EPWP is implemented?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Sections of the EPWP Policy should be </a:t>
                      </a: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institutionalised (phased –approach)</a:t>
                      </a:r>
                      <a:endParaRPr lang="en-ZA" sz="1500" baseline="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>
                          <a:latin typeface="Arial Narrow" panose="020B0606020202030204" pitchFamily="34" charset="0"/>
                        </a:rPr>
                        <a:t>Convergence across all spheres of government should be strengthened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baseline="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baseline="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Sectors</a:t>
                      </a: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 and Provincial DPW</a:t>
                      </a: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Ongoing</a:t>
                      </a: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31233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1088</Words>
  <Application>Microsoft Office PowerPoint</Application>
  <PresentationFormat>On-screen Show (4:3)</PresentationFormat>
  <Paragraphs>311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Arial Narrow</vt:lpstr>
      <vt:lpstr>Calibri</vt:lpstr>
      <vt:lpstr>Times</vt:lpstr>
      <vt:lpstr>Wingdings</vt:lpstr>
      <vt:lpstr>Blank</vt:lpstr>
      <vt:lpstr>   Expanded Public Works Programme 2018 Summit  Commission 1: Governance and Coordination Mechanisms feedback    </vt:lpstr>
      <vt:lpstr>Commission 1: Governance and Coordination Mechanisms </vt:lpstr>
      <vt:lpstr>Commission 1: Governance and Coordination Mechanisms </vt:lpstr>
      <vt:lpstr>Commission 1: Governance and Coordination Mechanisms </vt:lpstr>
      <vt:lpstr>Commission 1: Governance and Coordination Mechanisms </vt:lpstr>
      <vt:lpstr>Commission 1: Governance and Coordination Mechanisms </vt:lpstr>
      <vt:lpstr>Commission 1: Governance and Coordination Mechanisms </vt:lpstr>
      <vt:lpstr>Commission 1: Governance and Coordination Mechanisms </vt:lpstr>
      <vt:lpstr>Commission 1: Governance and Coordination Mechanisms </vt:lpstr>
      <vt:lpstr>Commission 1: Governance and Coordination Mechanisms </vt:lpstr>
      <vt:lpstr>I thank you </vt:lpstr>
    </vt:vector>
  </TitlesOfParts>
  <Company>NDPW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Lindiwe Nkuna</dc:creator>
  <cp:lastModifiedBy>Khanyisa Moagi</cp:lastModifiedBy>
  <cp:revision>152</cp:revision>
  <dcterms:created xsi:type="dcterms:W3CDTF">2013-08-25T13:34:29Z</dcterms:created>
  <dcterms:modified xsi:type="dcterms:W3CDTF">2019-06-10T10:28:50Z</dcterms:modified>
</cp:coreProperties>
</file>